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7"/>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ype="http://schemas.openxmlformats.org/officeDocument/2006/relationships/presProps" Target="presProps.xml"/>  <Relationship Id="rId14" Type="http://schemas.openxmlformats.org/officeDocument/2006/relationships/viewProps" Target="viewProps.xml"/>  <Relationship Id="rId15" Type="http://schemas.openxmlformats.org/officeDocument/2006/relationships/theme" Target="theme/theme1.xml"/>  <Relationship Id="rId16" Type="http://schemas.openxmlformats.org/officeDocument/2006/relationships/tableStyles" Target="tableStyles.xml"/>  <Relationship Id="rId17"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4.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5.png" Type="http://schemas.openxmlformats.org/officeDocument/2006/relationships/image"/><Relationship Id="rId2" Target="../media/image16.sv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slideLayouts/slideLayout1.xml" Type="http://schemas.openxmlformats.org/officeDocument/2006/relationships/slideLayout"/><Relationship Id="rId6" Target="../notesSlides/notesSlide1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slideLayouts/slideLayout1.xml" Type="http://schemas.openxmlformats.org/officeDocument/2006/relationships/slideLayout"/><Relationship Id="rId8"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8.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9.png" Type="http://schemas.openxmlformats.org/officeDocument/2006/relationships/image"/><Relationship Id="rId2" Target="../media/image10.png" Type="http://schemas.openxmlformats.org/officeDocument/2006/relationships/image"/><Relationship Id="rId3" Target="../slideLayouts/slideLayout1.xml" Type="http://schemas.openxmlformats.org/officeDocument/2006/relationships/slideLayout"/><Relationship Id="rId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1.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12.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3.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380905" y="5036751"/>
            <a:ext cx="12274656" cy="736932"/>
          </a:xfrm>
          <a:prstGeom prst="rect">
            <a:avLst/>
          </a:prstGeom>
          <a:noFill/>
        </p:spPr>
        <p:txBody>
          <a:bodyPr wrap="square" rtlCol="0" anchor="t" bIns="0" lIns="0" rIns="0" tIns="0"/>
          <a:lstStyle/>
          <a:p>
            <a:pPr algn="l">
              <a:lnSpc>
                <a:spcPts val="5805"/>
              </a:lnSpc>
              <a:buNone/>
            </a:pPr>
            <a:r>
              <a:rPr lang="en-US" sz="5451" dirty="0" smtClean="0">
                <a:solidFill>
                  <a:srgbClr val="ffffff"/>
                </a:solidFill>
                <a:latin typeface="Raleway" pitchFamily="34" charset="0"/>
                <a:ea typeface="Raleway" pitchFamily="34" charset="-122"/>
                <a:cs typeface="Raleway" pitchFamily="34" charset="-120"/>
              </a:rPr>
              <a:t>NBA Player Performance Analysis</a:t>
            </a:r>
            <a:endParaRPr lang="en-US" dirty="0"/>
          </a:p>
        </p:txBody>
      </p:sp>
      <p:sp>
        <p:nvSpPr>
          <p:cNvPr id="3" name="Object 2"/>
          <p:cNvSpPr/>
          <p:nvPr/>
        </p:nvSpPr>
        <p:spPr>
          <a:xfrm>
            <a:off x="380905" y="5922831"/>
            <a:ext cx="12274656" cy="624208"/>
          </a:xfrm>
          <a:prstGeom prst="rect">
            <a:avLst/>
          </a:prstGeom>
          <a:noFill/>
        </p:spPr>
        <p:txBody>
          <a:bodyPr wrap="square" rtlCol="0" anchor="t" bIns="0" lIns="0" rIns="0" tIns="0"/>
          <a:lstStyle/>
          <a:p>
            <a:pPr algn="l">
              <a:lnSpc>
                <a:spcPts val="2459"/>
              </a:lnSpc>
              <a:spcBef>
                <a:spcPts val="1151"/>
              </a:spcBef>
              <a:buNone/>
            </a:pPr>
            <a:r>
              <a:rPr lang="en-US" sz="1731" spc="35" kern="0" dirty="0" smtClean="0">
                <a:solidFill>
                  <a:srgbClr val="ffffff">
                    <a:alpha val="80000"/>
                  </a:srgbClr>
                </a:solidFill>
                <a:latin typeface="Raleway" pitchFamily="34" charset="0"/>
                <a:ea typeface="Raleway" pitchFamily="34" charset="-122"/>
                <a:cs typeface="Raleway" pitchFamily="34" charset="-120"/>
              </a:rPr>
              <a:t>An analysis of NBA player performance data from 2012 to the present, focusing on field goal percentage, 3-point percentage, free throw percentage, assists, and rebounds.</a:t>
            </a:r>
            <a:endParaRPr lang="en-US" dirty="0"/>
          </a:p>
        </p:txBody>
      </p:sp>
      <p:pic>
        <p:nvPicPr>
          <p:cNvPr id="4" name="Object 3" descr="preencoded.png">    </p:cNvPr>
          <p:cNvPicPr>
            <a:picLocks noChangeAspect="1"/>
          </p:cNvPicPr>
          <p:nvPr/>
        </p:nvPicPr>
        <p:blipFill>
          <a:blip r:embed="rId1"/>
          <a:srcRect l="0" r="0" t="8615" b="8615"/>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040795" y="476131"/>
            <a:ext cx="6681549" cy="5913546"/>
          </a:xfrm>
          <a:prstGeom prst="rect">
            <a:avLst/>
          </a:prstGeom>
          <a:noFill/>
          <a:ln w="25400">
            <a:solidFill>
              <a:srgbClr val="ffffff"/>
            </a:solidFill>
            <a:prstDash val="solid"/>
            <a:miter lim="800000"/>
          </a:ln>
        </p:spPr>
      </p:sp>
      <p:sp>
        <p:nvSpPr>
          <p:cNvPr id="3" name="Object 2"/>
          <p:cNvSpPr/>
          <p:nvPr/>
        </p:nvSpPr>
        <p:spPr>
          <a:xfrm>
            <a:off x="5059840" y="495176"/>
            <a:ext cx="6643458" cy="5875456"/>
          </a:xfrm>
          <a:prstGeom prst="rect">
            <a:avLst/>
          </a:prstGeom>
          <a:solidFill>
            <a:srgbClr val="ffffff"/>
          </a:solidFill>
        </p:spPr>
      </p:sp>
      <p:pic>
        <p:nvPicPr>
          <p:cNvPr id="4" name="Object 3" descr="preencoded.png">    </p:cNvPr>
          <p:cNvPicPr>
            <a:picLocks noChangeAspect="1"/>
          </p:cNvPicPr>
          <p:nvPr/>
        </p:nvPicPr>
        <p:blipFill>
          <a:blip r:embed="rId1"/>
          <a:srcRect l="-8934" r="-8934" t="-93115" b="-93115"/>
          <a:stretch/>
        </p:blipFill>
        <p:spPr>
          <a:xfrm>
            <a:off x="5059840" y="495176"/>
            <a:ext cx="6643458" cy="5875456"/>
          </a:xfrm>
          <a:prstGeom prst="rect">
            <a:avLst/>
          </a:prstGeom>
        </p:spPr>
      </p:pic>
      <p:sp>
        <p:nvSpPr>
          <p:cNvPr id="5" name="Object 4"/>
          <p:cNvSpPr/>
          <p:nvPr/>
        </p:nvSpPr>
        <p:spPr>
          <a:xfrm>
            <a:off x="1047159" y="585879"/>
            <a:ext cx="2940168" cy="1293053"/>
          </a:xfrm>
          <a:prstGeom prst="rect">
            <a:avLst/>
          </a:prstGeom>
          <a:noFill/>
        </p:spPr>
        <p:txBody>
          <a:bodyPr wrap="square" rtlCol="0" anchor="t"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Offensive Contribution and Efficiency</a:t>
            </a:r>
            <a:endParaRPr lang="en-US" dirty="0"/>
          </a:p>
        </p:txBody>
      </p:sp>
      <p:sp>
        <p:nvSpPr>
          <p:cNvPr id="6" name="Object 5"/>
          <p:cNvSpPr/>
          <p:nvPr/>
        </p:nvSpPr>
        <p:spPr>
          <a:xfrm>
            <a:off x="268614" y="2014748"/>
            <a:ext cx="4497259" cy="1751924"/>
          </a:xfrm>
          <a:prstGeom prst="rect">
            <a:avLst/>
          </a:prstGeom>
          <a:noFill/>
        </p:spPr>
        <p:txBody>
          <a:bodyPr wrap="square" rtlCol="0" anchor="t" bIns="0" lIns="0" rIns="0" tIns="0"/>
          <a:lstStyle/>
          <a:p>
            <a:pPr algn="ctr">
              <a:lnSpc>
                <a:spcPts val="2300"/>
              </a:lnSpc>
              <a:spcBef>
                <a:spcPts val="1049"/>
              </a:spcBef>
              <a:buNone/>
            </a:pPr>
            <a:r>
              <a:rPr lang="en-US" sz="1620" spc="32" kern="0" dirty="0" smtClean="0">
                <a:solidFill>
                  <a:srgbClr val="000000">
                    <a:alpha val="80000"/>
                  </a:srgbClr>
                </a:solidFill>
                <a:latin typeface="Raleway" pitchFamily="34" charset="0"/>
                <a:ea typeface="Raleway" pitchFamily="34" charset="-122"/>
                <a:cs typeface="Raleway" pitchFamily="34" charset="-120"/>
              </a:rPr>
              <a:t>This analysis explores the balance between scoring and playmaking for top NBA players. The table examines the top players' offensive contribution, measured as the sum of points and assists (PTS + AST).</a:t>
            </a:r>
            <a:endParaRPr lang="en-US" dirty="0"/>
          </a:p>
        </p:txBody>
      </p:sp>
      <p:sp>
        <p:nvSpPr>
          <p:cNvPr id="7" name="Object 6"/>
          <p:cNvSpPr/>
          <p:nvPr/>
        </p:nvSpPr>
        <p:spPr>
          <a:xfrm>
            <a:off x="473036" y="3974146"/>
            <a:ext cx="4088417" cy="0"/>
          </a:xfrm>
          <a:prstGeom prst="line">
            <a:avLst/>
          </a:prstGeom>
          <a:noFill/>
          <a:ln w="12700">
            <a:solidFill>
              <a:srgbClr val="000000">
                <a:alpha val="20000"/>
              </a:srgbClr>
            </a:solidFill>
            <a:prstDash val="solid"/>
            <a:miter lim="800000"/>
          </a:ln>
        </p:spPr>
      </p:sp>
      <p:sp>
        <p:nvSpPr>
          <p:cNvPr id="8" name="Object 7"/>
          <p:cNvSpPr/>
          <p:nvPr/>
        </p:nvSpPr>
        <p:spPr>
          <a:xfrm>
            <a:off x="268614" y="4382309"/>
            <a:ext cx="4497259" cy="583975"/>
          </a:xfrm>
          <a:prstGeom prst="rect">
            <a:avLst/>
          </a:prstGeom>
          <a:noFill/>
        </p:spPr>
        <p:txBody>
          <a:bodyPr wrap="square" rtlCol="0" anchor="t" bIns="0" lIns="0" rIns="0" tIns="0"/>
          <a:lstStyle/>
          <a:p>
            <a:pPr algn="ctr">
              <a:lnSpc>
                <a:spcPts val="2300"/>
              </a:lnSpc>
              <a:spcBef>
                <a:spcPts val="1681"/>
              </a:spcBef>
              <a:buNone/>
            </a:pPr>
            <a:r>
              <a:rPr lang="en-US" b="1" sz="1620" spc="32" kern="0" dirty="0" smtClean="0">
                <a:solidFill>
                  <a:srgbClr val="000000">
                    <a:alpha val="80000"/>
                  </a:srgbClr>
                </a:solidFill>
                <a:latin typeface="Raleway" pitchFamily="34" charset="0"/>
                <a:ea typeface="Raleway" pitchFamily="34" charset="-122"/>
                <a:cs typeface="Raleway" pitchFamily="34" charset="-120"/>
              </a:rPr>
              <a:t>James Harden</a:t>
            </a:r>
            <a:r>
              <a:rPr lang="en-US" sz="1620" spc="32" kern="0" dirty="0" smtClean="0">
                <a:solidFill>
                  <a:srgbClr val="000000">
                    <a:alpha val="80000"/>
                  </a:srgbClr>
                </a:solidFill>
                <a:latin typeface="Raleway" pitchFamily="34" charset="0"/>
                <a:ea typeface="Raleway" pitchFamily="34" charset="-122"/>
                <a:cs typeface="Raleway" pitchFamily="34" charset="-120"/>
              </a:rPr>
              <a:t> has the highest offensive contribution (3404 points + assists)</a:t>
            </a:r>
            <a:endParaRPr lang="en-US" dirty="0"/>
          </a:p>
        </p:txBody>
      </p:sp>
      <p:sp>
        <p:nvSpPr>
          <p:cNvPr id="9" name="Object 8"/>
          <p:cNvSpPr/>
          <p:nvPr/>
        </p:nvSpPr>
        <p:spPr>
          <a:xfrm>
            <a:off x="268614" y="5105909"/>
            <a:ext cx="4497259" cy="1167949"/>
          </a:xfrm>
          <a:prstGeom prst="rect">
            <a:avLst/>
          </a:prstGeom>
          <a:noFill/>
        </p:spPr>
        <p:txBody>
          <a:bodyPr wrap="square" rtlCol="0" anchor="t" bIns="0" lIns="0" rIns="0" tIns="0"/>
          <a:lstStyle/>
          <a:p>
            <a:pPr algn="ctr">
              <a:lnSpc>
                <a:spcPts val="2300"/>
              </a:lnSpc>
              <a:spcBef>
                <a:spcPts val="1078"/>
              </a:spcBef>
              <a:buNone/>
            </a:pPr>
            <a:r>
              <a:rPr lang="en-US" b="1" sz="1620" spc="32" kern="0" dirty="0" smtClean="0">
                <a:solidFill>
                  <a:srgbClr val="000000">
                    <a:alpha val="80000"/>
                  </a:srgbClr>
                </a:solidFill>
                <a:latin typeface="Raleway" pitchFamily="34" charset="0"/>
                <a:ea typeface="Raleway" pitchFamily="34" charset="-122"/>
                <a:cs typeface="Raleway" pitchFamily="34" charset="-120"/>
              </a:rPr>
              <a:t>Russell Westbrook</a:t>
            </a:r>
            <a:r>
              <a:rPr lang="en-US" sz="1620" spc="32" kern="0" dirty="0" smtClean="0">
                <a:solidFill>
                  <a:srgbClr val="000000">
                    <a:alpha val="80000"/>
                  </a:srgbClr>
                </a:solidFill>
                <a:latin typeface="Raleway" pitchFamily="34" charset="0"/>
                <a:ea typeface="Raleway" pitchFamily="34" charset="-122"/>
                <a:cs typeface="Raleway" pitchFamily="34" charset="-120"/>
              </a:rPr>
              <a:t>, </a:t>
            </a:r>
            <a:r>
              <a:rPr lang="en-US" b="1" sz="1620" spc="32" kern="0" dirty="0" smtClean="0">
                <a:solidFill>
                  <a:srgbClr val="000000">
                    <a:alpha val="80000"/>
                  </a:srgbClr>
                </a:solidFill>
                <a:latin typeface="Raleway" pitchFamily="34" charset="0"/>
                <a:ea typeface="Raleway" pitchFamily="34" charset="-122"/>
                <a:cs typeface="Raleway" pitchFamily="34" charset="-120"/>
              </a:rPr>
              <a:t>LeBron James</a:t>
            </a:r>
            <a:r>
              <a:rPr lang="en-US" sz="1620" spc="32" kern="0" dirty="0" smtClean="0">
                <a:solidFill>
                  <a:srgbClr val="000000">
                    <a:alpha val="80000"/>
                  </a:srgbClr>
                </a:solidFill>
                <a:latin typeface="Raleway" pitchFamily="34" charset="0"/>
                <a:ea typeface="Raleway" pitchFamily="34" charset="-122"/>
                <a:cs typeface="Raleway" pitchFamily="34" charset="-120"/>
              </a:rPr>
              <a:t>, and </a:t>
            </a:r>
            <a:r>
              <a:rPr lang="en-US" b="1" sz="1620" spc="32" kern="0" dirty="0" smtClean="0">
                <a:solidFill>
                  <a:srgbClr val="000000">
                    <a:alpha val="80000"/>
                  </a:srgbClr>
                </a:solidFill>
                <a:latin typeface="Raleway" pitchFamily="34" charset="0"/>
                <a:ea typeface="Raleway" pitchFamily="34" charset="-122"/>
                <a:cs typeface="Raleway" pitchFamily="34" charset="-120"/>
              </a:rPr>
              <a:t>Luka Doncic</a:t>
            </a:r>
            <a:r>
              <a:rPr lang="en-US" sz="1620" spc="32" kern="0" dirty="0" smtClean="0">
                <a:solidFill>
                  <a:srgbClr val="000000">
                    <a:alpha val="80000"/>
                  </a:srgbClr>
                </a:solidFill>
                <a:latin typeface="Raleway" pitchFamily="34" charset="0"/>
                <a:ea typeface="Raleway" pitchFamily="34" charset="-122"/>
                <a:cs typeface="Raleway" pitchFamily="34" charset="-120"/>
              </a:rPr>
              <a:t> also rank high in their combined contributions to their teams’ offense.</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ffffff"/>
                </a:solidFill>
                <a:latin typeface="Raleway" pitchFamily="34" charset="0"/>
                <a:ea typeface="Raleway" pitchFamily="34" charset="-122"/>
                <a:cs typeface="Raleway" pitchFamily="34" charset="-120"/>
              </a:rPr>
              <a:t>NBA Player Performance Analysis</a:t>
            </a:r>
            <a:endParaRPr lang="en-US" dirty="0"/>
          </a:p>
        </p:txBody>
      </p:sp>
      <p:sp>
        <p:nvSpPr>
          <p:cNvPr id="3" name="Object 2"/>
          <p:cNvSpPr/>
          <p:nvPr/>
        </p:nvSpPr>
        <p:spPr>
          <a:xfrm>
            <a:off x="1095101" y="2175918"/>
            <a:ext cx="714196" cy="714196"/>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68071" y="2390735"/>
            <a:ext cx="371382" cy="295201"/>
          </a:xfrm>
          <a:prstGeom prst="rect">
            <a:avLst/>
          </a:prstGeom>
        </p:spPr>
      </p:pic>
      <p:sp>
        <p:nvSpPr>
          <p:cNvPr id="5" name="Object 4"/>
          <p:cNvSpPr/>
          <p:nvPr/>
        </p:nvSpPr>
        <p:spPr>
          <a:xfrm>
            <a:off x="1999750" y="2137352"/>
            <a:ext cx="4242327" cy="467323"/>
          </a:xfrm>
          <a:prstGeom prst="rect">
            <a:avLst/>
          </a:prstGeom>
          <a:noFill/>
        </p:spPr>
        <p:txBody>
          <a:bodyPr wrap="square" rtlCol="0" anchor="t" bIns="0" lIns="0" rIns="0" tIns="0"/>
          <a:lstStyle/>
          <a:p>
            <a:pPr algn="l">
              <a:lnSpc>
                <a:spcPts val="1841"/>
              </a:lnSpc>
              <a:buNone/>
            </a:pPr>
            <a:r>
              <a:rPr lang="en-US" sz="1620" dirty="0" smtClean="0">
                <a:solidFill>
                  <a:srgbClr val="ffffff"/>
                </a:solidFill>
                <a:latin typeface="Raleway" pitchFamily="34" charset="0"/>
                <a:ea typeface="Raleway" pitchFamily="34" charset="-122"/>
                <a:cs typeface="Raleway" pitchFamily="34" charset="-120"/>
              </a:rPr>
              <a:t>Dominance of top players in scoring and efficiency</a:t>
            </a:r>
            <a:endParaRPr lang="en-US" dirty="0"/>
          </a:p>
        </p:txBody>
      </p:sp>
      <p:sp>
        <p:nvSpPr>
          <p:cNvPr id="6" name="Object 5"/>
          <p:cNvSpPr/>
          <p:nvPr/>
        </p:nvSpPr>
        <p:spPr>
          <a:xfrm>
            <a:off x="1999750" y="2689545"/>
            <a:ext cx="4242327" cy="1459817"/>
          </a:xfrm>
          <a:prstGeom prst="rect">
            <a:avLst/>
          </a:prstGeom>
          <a:noFill/>
        </p:spPr>
        <p:txBody>
          <a:bodyPr wrap="square" rtlCol="0" anchor="t" bIns="0" lIns="0" rIns="0" tIns="0"/>
          <a:lstStyle/>
          <a:p>
            <a:pPr algn="l">
              <a:lnSpc>
                <a:spcPts val="1917"/>
              </a:lnSpc>
              <a:spcBef>
                <a:spcPts val="656"/>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Analysis shows that players like James Harden, Giannis Antetokounmpo, and Nikola Jokic have consistently ranked among the league leaders in both scoring and advanced efficiency metrics, demonstrating their outsized impact on the game.</a:t>
            </a:r>
            <a:endParaRPr lang="en-US" dirty="0"/>
          </a:p>
        </p:txBody>
      </p:sp>
      <p:sp>
        <p:nvSpPr>
          <p:cNvPr id="7" name="Object 6"/>
          <p:cNvSpPr/>
          <p:nvPr/>
        </p:nvSpPr>
        <p:spPr>
          <a:xfrm>
            <a:off x="6332541" y="2175918"/>
            <a:ext cx="714196" cy="714196"/>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9915" y="2365626"/>
            <a:ext cx="266633" cy="342814"/>
          </a:xfrm>
          <a:prstGeom prst="rect">
            <a:avLst/>
          </a:prstGeom>
        </p:spPr>
      </p:pic>
      <p:sp>
        <p:nvSpPr>
          <p:cNvPr id="9" name="Object 8"/>
          <p:cNvSpPr/>
          <p:nvPr/>
        </p:nvSpPr>
        <p:spPr>
          <a:xfrm>
            <a:off x="7237190" y="2137352"/>
            <a:ext cx="4242327" cy="467323"/>
          </a:xfrm>
          <a:prstGeom prst="rect">
            <a:avLst/>
          </a:prstGeom>
          <a:noFill/>
        </p:spPr>
        <p:txBody>
          <a:bodyPr wrap="square" rtlCol="0" anchor="t" bIns="0" lIns="0" rIns="0" tIns="0"/>
          <a:lstStyle/>
          <a:p>
            <a:pPr algn="l">
              <a:lnSpc>
                <a:spcPts val="1841"/>
              </a:lnSpc>
              <a:buNone/>
            </a:pPr>
            <a:r>
              <a:rPr lang="en-US" sz="1620" dirty="0" smtClean="0">
                <a:solidFill>
                  <a:srgbClr val="ffffff"/>
                </a:solidFill>
                <a:latin typeface="Raleway" pitchFamily="34" charset="0"/>
                <a:ea typeface="Raleway" pitchFamily="34" charset="-122"/>
                <a:cs typeface="Raleway" pitchFamily="34" charset="-120"/>
              </a:rPr>
              <a:t>Correlation between 3-point shooting and total points</a:t>
            </a:r>
            <a:endParaRPr lang="en-US" dirty="0"/>
          </a:p>
        </p:txBody>
      </p:sp>
      <p:sp>
        <p:nvSpPr>
          <p:cNvPr id="10" name="Object 9"/>
          <p:cNvSpPr/>
          <p:nvPr/>
        </p:nvSpPr>
        <p:spPr>
          <a:xfrm>
            <a:off x="7237190" y="2689545"/>
            <a:ext cx="4242327" cy="1216515"/>
          </a:xfrm>
          <a:prstGeom prst="rect">
            <a:avLst/>
          </a:prstGeom>
          <a:noFill/>
        </p:spPr>
        <p:txBody>
          <a:bodyPr wrap="square" rtlCol="0" anchor="t" bIns="0" lIns="0" rIns="0" tIns="0"/>
          <a:lstStyle/>
          <a:p>
            <a:pPr algn="l">
              <a:lnSpc>
                <a:spcPts val="1917"/>
              </a:lnSpc>
              <a:spcBef>
                <a:spcPts val="656"/>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The data reveals a strong positive correlation between a team's 3-point shooting percentage and their total points scored, highlighting the importance of perimeter shooting in the modern NBA.</a:t>
            </a:r>
            <a:endParaRPr lang="en-US" dirty="0"/>
          </a:p>
        </p:txBody>
      </p:sp>
      <p:sp>
        <p:nvSpPr>
          <p:cNvPr id="11" name="Object 10"/>
          <p:cNvSpPr/>
          <p:nvPr/>
        </p:nvSpPr>
        <p:spPr>
          <a:xfrm>
            <a:off x="0" y="5323144"/>
            <a:ext cx="12188952" cy="1533142"/>
          </a:xfrm>
          <a:prstGeom prst="rect">
            <a:avLst/>
          </a:prstGeom>
          <a:solidFill>
            <a:srgbClr val="c9dabf"/>
          </a:solidFill>
        </p:spPr>
      </p:sp>
      <p:sp>
        <p:nvSpPr>
          <p:cNvPr id="12" name="Object 11"/>
          <p:cNvSpPr/>
          <p:nvPr/>
        </p:nvSpPr>
        <p:spPr>
          <a:xfrm>
            <a:off x="682296" y="5655721"/>
            <a:ext cx="10824361" cy="875962"/>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The key insights from this analysis provide a comprehensive understanding of the current landscape of NBA player performance, emphasizing the dominance of elite players and the growing significance of 3-point shooting in driving team success.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ffffff"/>
                </a:solidFill>
                <a:latin typeface="Raleway" pitchFamily="34" charset="0"/>
                <a:ea typeface="Raleway" pitchFamily="34" charset="-122"/>
                <a:cs typeface="Raleway" pitchFamily="34" charset="-120"/>
              </a:rPr>
              <a:t>Project Overview</a:t>
            </a:r>
            <a:endParaRPr lang="en-US" dirty="0"/>
          </a:p>
        </p:txBody>
      </p:sp>
      <p:sp>
        <p:nvSpPr>
          <p:cNvPr id="3" name="Object 2"/>
          <p:cNvSpPr/>
          <p:nvPr/>
        </p:nvSpPr>
        <p:spPr>
          <a:xfrm>
            <a:off x="1476006" y="1690265"/>
            <a:ext cx="1428393" cy="1428393"/>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14004" y="2069678"/>
            <a:ext cx="552312" cy="685629"/>
          </a:xfrm>
          <a:prstGeom prst="rect">
            <a:avLst/>
          </a:prstGeom>
        </p:spPr>
      </p:pic>
      <p:sp>
        <p:nvSpPr>
          <p:cNvPr id="5" name="Object 4"/>
          <p:cNvSpPr/>
          <p:nvPr/>
        </p:nvSpPr>
        <p:spPr>
          <a:xfrm>
            <a:off x="341386" y="3222930"/>
            <a:ext cx="3697633" cy="467323"/>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Analyze NBA player performance data</a:t>
            </a:r>
            <a:endParaRPr lang="en-US" dirty="0"/>
          </a:p>
        </p:txBody>
      </p:sp>
      <p:sp>
        <p:nvSpPr>
          <p:cNvPr id="6" name="Object 5"/>
          <p:cNvSpPr/>
          <p:nvPr/>
        </p:nvSpPr>
        <p:spPr>
          <a:xfrm>
            <a:off x="341386" y="3775123"/>
            <a:ext cx="3697633" cy="973212"/>
          </a:xfrm>
          <a:prstGeom prst="rect">
            <a:avLst/>
          </a:prstGeom>
          <a:noFill/>
        </p:spPr>
        <p:txBody>
          <a:bodyPr wrap="square" rtlCol="0" anchor="t" bIns="0" lIns="0" rIns="0" tIns="0"/>
          <a:lstStyle/>
          <a:p>
            <a:pPr algn="ctr">
              <a:lnSpc>
                <a:spcPts val="1917"/>
              </a:lnSpc>
              <a:spcBef>
                <a:spcPts val="656"/>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From 2012 to the present, focusing on key metrics such as field goal percentage, 3-point percentage, free throw percentage, assists, and rebounds.</a:t>
            </a:r>
            <a:endParaRPr lang="en-US" dirty="0"/>
          </a:p>
        </p:txBody>
      </p:sp>
      <p:sp>
        <p:nvSpPr>
          <p:cNvPr id="7" name="Object 6"/>
          <p:cNvSpPr/>
          <p:nvPr/>
        </p:nvSpPr>
        <p:spPr>
          <a:xfrm>
            <a:off x="5380280" y="1690265"/>
            <a:ext cx="1428393" cy="1428393"/>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48" y="2128268"/>
            <a:ext cx="552312" cy="552312"/>
          </a:xfrm>
          <a:prstGeom prst="rect">
            <a:avLst/>
          </a:prstGeom>
        </p:spPr>
      </p:pic>
      <p:sp>
        <p:nvSpPr>
          <p:cNvPr id="9" name="Object 8"/>
          <p:cNvSpPr/>
          <p:nvPr/>
        </p:nvSpPr>
        <p:spPr>
          <a:xfrm>
            <a:off x="4303271" y="3222930"/>
            <a:ext cx="3582409"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Understand offensive efficiency</a:t>
            </a:r>
            <a:endParaRPr lang="en-US" dirty="0"/>
          </a:p>
        </p:txBody>
      </p:sp>
      <p:sp>
        <p:nvSpPr>
          <p:cNvPr id="10" name="Object 9"/>
          <p:cNvSpPr/>
          <p:nvPr/>
        </p:nvSpPr>
        <p:spPr>
          <a:xfrm>
            <a:off x="4303271" y="3541462"/>
            <a:ext cx="3582409" cy="729909"/>
          </a:xfrm>
          <a:prstGeom prst="rect">
            <a:avLst/>
          </a:prstGeom>
          <a:noFill/>
        </p:spPr>
        <p:txBody>
          <a:bodyPr wrap="square" rtlCol="0" anchor="t" bIns="0" lIns="0" rIns="0" tIns="0"/>
          <a:lstStyle/>
          <a:p>
            <a:pPr algn="ctr">
              <a:lnSpc>
                <a:spcPts val="1917"/>
              </a:lnSpc>
              <a:spcBef>
                <a:spcPts val="656"/>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Analyze the relationship between shooting accuracy, team dynamics, and offensive strategies.</a:t>
            </a:r>
            <a:endParaRPr lang="en-US" dirty="0"/>
          </a:p>
        </p:txBody>
      </p:sp>
      <p:sp>
        <p:nvSpPr>
          <p:cNvPr id="11" name="Object 10"/>
          <p:cNvSpPr/>
          <p:nvPr/>
        </p:nvSpPr>
        <p:spPr>
          <a:xfrm>
            <a:off x="9284553" y="1690265"/>
            <a:ext cx="1428393" cy="1428393"/>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7439" y="2103157"/>
            <a:ext cx="609448" cy="609448"/>
          </a:xfrm>
          <a:prstGeom prst="rect">
            <a:avLst/>
          </a:prstGeom>
        </p:spPr>
      </p:pic>
      <p:sp>
        <p:nvSpPr>
          <p:cNvPr id="13" name="Object 12"/>
          <p:cNvSpPr/>
          <p:nvPr/>
        </p:nvSpPr>
        <p:spPr>
          <a:xfrm>
            <a:off x="8233732" y="3222930"/>
            <a:ext cx="3530035" cy="467323"/>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Study shooting accuracy and play style</a:t>
            </a:r>
            <a:endParaRPr lang="en-US" dirty="0"/>
          </a:p>
        </p:txBody>
      </p:sp>
      <p:sp>
        <p:nvSpPr>
          <p:cNvPr id="14" name="Object 13"/>
          <p:cNvSpPr/>
          <p:nvPr/>
        </p:nvSpPr>
        <p:spPr>
          <a:xfrm>
            <a:off x="8233732" y="3775123"/>
            <a:ext cx="3530035" cy="729909"/>
          </a:xfrm>
          <a:prstGeom prst="rect">
            <a:avLst/>
          </a:prstGeom>
          <a:noFill/>
        </p:spPr>
        <p:txBody>
          <a:bodyPr wrap="square" rtlCol="0" anchor="t" bIns="0" lIns="0" rIns="0" tIns="0"/>
          <a:lstStyle/>
          <a:p>
            <a:pPr algn="ctr">
              <a:lnSpc>
                <a:spcPts val="1917"/>
              </a:lnSpc>
              <a:spcBef>
                <a:spcPts val="656"/>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Investigate the consistency of top performers and the impact of 3-point shooting in modern basketball.</a:t>
            </a:r>
            <a:endParaRPr lang="en-US" dirty="0"/>
          </a:p>
        </p:txBody>
      </p:sp>
      <p:sp>
        <p:nvSpPr>
          <p:cNvPr id="15" name="Object 14"/>
          <p:cNvSpPr/>
          <p:nvPr/>
        </p:nvSpPr>
        <p:spPr>
          <a:xfrm>
            <a:off x="0" y="5323144"/>
            <a:ext cx="12188952" cy="1533142"/>
          </a:xfrm>
          <a:prstGeom prst="rect">
            <a:avLst/>
          </a:prstGeom>
          <a:solidFill>
            <a:srgbClr val="bdbdac"/>
          </a:solidFill>
        </p:spPr>
      </p:sp>
      <p:sp>
        <p:nvSpPr>
          <p:cNvPr id="16" name="Object 15"/>
          <p:cNvSpPr/>
          <p:nvPr/>
        </p:nvSpPr>
        <p:spPr>
          <a:xfrm>
            <a:off x="1835782" y="5655721"/>
            <a:ext cx="8517387" cy="875962"/>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This project aims to provide a comprehensive analysis of NBA player performance, offering insights into the evolving landscape of the game and the factors that contribute to team success.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Project Goals</a:t>
            </a:r>
            <a:endParaRPr lang="en-US" dirty="0"/>
          </a:p>
        </p:txBody>
      </p:sp>
      <p:sp>
        <p:nvSpPr>
          <p:cNvPr id="3" name="Object 2"/>
          <p:cNvSpPr/>
          <p:nvPr/>
        </p:nvSpPr>
        <p:spPr>
          <a:xfrm>
            <a:off x="952262" y="1675386"/>
            <a:ext cx="5446938" cy="4567762"/>
          </a:xfrm>
          <a:prstGeom prst="rect">
            <a:avLst/>
          </a:prstGeom>
          <a:noFill/>
        </p:spPr>
        <p:txBody>
          <a:bodyPr wrap="square" rtlCol="0" anchor="t" bIns="0" lIns="0" rIns="0" tIns="0"/>
          <a:lstStyle/>
          <a:p>
            <a:pPr algn="l" marL="242900" indent="-242900">
              <a:lnSpc>
                <a:spcPts val="2070"/>
              </a:lnSpc>
              <a:buSzPct val="100000"/>
              <a:buChar char="•"/>
            </a:pPr>
            <a:r>
              <a:rPr lang="en-US" sz="1823" dirty="0" smtClean="0">
                <a:solidFill>
                  <a:srgbClr val="28282e"/>
                </a:solidFill>
                <a:latin typeface="Raleway" pitchFamily="34" charset="0"/>
                <a:ea typeface="Raleway" pitchFamily="34" charset="-122"/>
                <a:cs typeface="Raleway" pitchFamily="34" charset="-120"/>
              </a:rPr>
              <a:t>Deeper Analysis of Offensive Efficiency</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Explore the balance between scoring and playmaking by analyzing offensive contribution (points + assists) for top players and how it changes with minutes played and team dynamics. Investigate whether players with high offensive contribution are also efficient in terms of shooting accuracy and turnovers.</a:t>
            </a:r>
          </a:p>
          <a:p>
            <a:pPr algn="l" marL="242900" indent="-242900">
              <a:lnSpc>
                <a:spcPts val="2070"/>
              </a:lnSpc>
              <a:spcBef>
                <a:spcPts val="1987"/>
              </a:spcBef>
              <a:buSzPct val="100000"/>
              <a:buChar char="•"/>
            </a:pPr>
            <a:r>
              <a:rPr lang="en-US" sz="1823" dirty="0" smtClean="0">
                <a:solidFill>
                  <a:srgbClr val="28282e"/>
                </a:solidFill>
                <a:latin typeface="Raleway" pitchFamily="34" charset="0"/>
                <a:ea typeface="Raleway" pitchFamily="34" charset="-122"/>
                <a:cs typeface="Raleway" pitchFamily="34" charset="-120"/>
              </a:rPr>
              <a:t>Team Dynamics and Offensive Strategies</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Focus on high-scoring teams and analyze what specific strategies or player roles make these teams consistently strong in scoring, rebounds, and assists. Use advanced metrics like pace, offensive rating, and defensive rating to understand how team dynamics lead to success.</a:t>
            </a:r>
          </a:p>
          <a:p>
            <a:pPr algn="l" marL="242900" indent="-242900">
              <a:lnSpc>
                <a:spcPts val="2070"/>
              </a:lnSpc>
              <a:spcBef>
                <a:spcPts val="1987"/>
              </a:spcBef>
              <a:buSzPct val="100000"/>
              <a:buChar char="•"/>
            </a:pPr>
            <a:r>
              <a:rPr lang="en-US" sz="1823" dirty="0" smtClean="0">
                <a:solidFill>
                  <a:srgbClr val="28282e"/>
                </a:solidFill>
                <a:latin typeface="Raleway" pitchFamily="34" charset="0"/>
                <a:ea typeface="Raleway" pitchFamily="34" charset="-122"/>
                <a:cs typeface="Raleway" pitchFamily="34" charset="-120"/>
              </a:rPr>
              <a:t>Shooting Accuracy and Play Style</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Study players with high shooting accuracy in more depth, including three-point shooting specialists, and analyze how their scoring patterns differ from players with more traditional shot selection.</a:t>
            </a:r>
            <a:endParaRPr lang="en-US" dirty="0"/>
          </a:p>
        </p:txBody>
      </p:sp>
      <p:sp>
        <p:nvSpPr>
          <p:cNvPr id="4" name="Object 3"/>
          <p:cNvSpPr/>
          <p:nvPr/>
        </p:nvSpPr>
        <p:spPr>
          <a:xfrm>
            <a:off x="6284928" y="1675386"/>
            <a:ext cx="5446938" cy="3571458"/>
          </a:xfrm>
          <a:prstGeom prst="rect">
            <a:avLst/>
          </a:prstGeom>
          <a:noFill/>
        </p:spPr>
        <p:txBody>
          <a:bodyPr wrap="square" rtlCol="0" anchor="t" bIns="0" lIns="0" rIns="0" tIns="0"/>
          <a:lstStyle/>
          <a:p>
            <a:pPr algn="l" marL="242900" indent="-242900">
              <a:lnSpc>
                <a:spcPts val="2070"/>
              </a:lnSpc>
              <a:buSzPct val="100000"/>
              <a:buChar char="•"/>
            </a:pPr>
            <a:r>
              <a:rPr lang="en-US" sz="1823" dirty="0" smtClean="0">
                <a:solidFill>
                  <a:srgbClr val="28282e"/>
                </a:solidFill>
                <a:latin typeface="Raleway" pitchFamily="34" charset="0"/>
                <a:ea typeface="Raleway" pitchFamily="34" charset="-122"/>
                <a:cs typeface="Raleway" pitchFamily="34" charset="-120"/>
              </a:rPr>
              <a:t>Consistency of Top Performers</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Investigate players who appear across multiple metrics (efficiency, scoring, assists) and analyze how they maintain their performance across seasons and what metrics consistently predict high performance.</a:t>
            </a:r>
          </a:p>
          <a:p>
            <a:pPr algn="l" marL="242900" indent="-242900">
              <a:lnSpc>
                <a:spcPts val="2070"/>
              </a:lnSpc>
              <a:spcBef>
                <a:spcPts val="1987"/>
              </a:spcBef>
              <a:buSzPct val="100000"/>
              <a:buChar char="•"/>
            </a:pPr>
            <a:r>
              <a:rPr lang="en-US" sz="1823" dirty="0" smtClean="0">
                <a:solidFill>
                  <a:srgbClr val="28282e"/>
                </a:solidFill>
                <a:latin typeface="Raleway" pitchFamily="34" charset="0"/>
                <a:ea typeface="Raleway" pitchFamily="34" charset="-122"/>
                <a:cs typeface="Raleway" pitchFamily="34" charset="-120"/>
              </a:rPr>
              <a:t>Team Evolution Over Time</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Study team synergy by looking at the correlation between assists and points for top teams.</a:t>
            </a:r>
          </a:p>
          <a:p>
            <a:pPr algn="l" marL="242900" indent="-242900">
              <a:lnSpc>
                <a:spcPts val="2070"/>
              </a:lnSpc>
              <a:spcBef>
                <a:spcPts val="1987"/>
              </a:spcBef>
              <a:buSzPct val="100000"/>
              <a:buChar char="•"/>
            </a:pPr>
            <a:r>
              <a:rPr lang="en-US" sz="1823" dirty="0" smtClean="0">
                <a:solidFill>
                  <a:srgbClr val="28282e"/>
                </a:solidFill>
                <a:latin typeface="Raleway" pitchFamily="34" charset="0"/>
                <a:ea typeface="Raleway" pitchFamily="34" charset="-122"/>
                <a:cs typeface="Raleway" pitchFamily="34" charset="-120"/>
              </a:rPr>
              <a:t>Impact of 3-Point Shooting in Modern Basketball</a:t>
            </a:r>
          </a:p>
          <a:p>
            <a:pPr algn="l" lvl="1">
              <a:lnSpc>
                <a:spcPts val="1654"/>
              </a:lnSpc>
              <a:spcBef>
                <a:spcPts val="301"/>
              </a:spcBef>
              <a:buNone/>
            </a:pPr>
            <a:r>
              <a:rPr lang="en-US" sz="1164" spc="23" kern="0" dirty="0" smtClean="0">
                <a:solidFill>
                  <a:srgbClr val="000000">
                    <a:alpha val="80000"/>
                  </a:srgbClr>
                </a:solidFill>
                <a:latin typeface="Raleway" pitchFamily="34" charset="0"/>
                <a:ea typeface="Raleway" pitchFamily="34" charset="-122"/>
                <a:cs typeface="Raleway" pitchFamily="34" charset="-120"/>
              </a:rPr>
              <a:t>Explore how the rise of three-point shooting is changing the game, looking at trends in 3-point attempt rates over the years and the impact on team success.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Methodology</a:t>
            </a:r>
            <a:endParaRPr lang="en-US" dirty="0"/>
          </a:p>
        </p:txBody>
      </p:sp>
      <p:sp>
        <p:nvSpPr>
          <p:cNvPr id="3" name="Object 2"/>
          <p:cNvSpPr/>
          <p:nvPr/>
        </p:nvSpPr>
        <p:spPr>
          <a:xfrm>
            <a:off x="952262" y="1475173"/>
            <a:ext cx="5446938" cy="4971640"/>
          </a:xfrm>
          <a:prstGeom prst="rect">
            <a:avLst/>
          </a:prstGeom>
          <a:noFill/>
        </p:spPr>
        <p:txBody>
          <a:bodyPr wrap="square" rtlCol="0" anchor="t" bIns="0" lIns="0" rIns="0" tIns="0"/>
          <a:lstStyle/>
          <a:p>
            <a:pPr algn="l" marL="242900" indent="-242900">
              <a:lnSpc>
                <a:spcPts val="2761"/>
              </a:lnSpc>
              <a:buSzPct val="100000"/>
              <a:buChar char="•"/>
            </a:pPr>
            <a:r>
              <a:rPr lang="en-US" sz="2430" dirty="0" smtClean="0">
                <a:solidFill>
                  <a:srgbClr val="28282e"/>
                </a:solidFill>
                <a:latin typeface="Raleway" pitchFamily="34" charset="0"/>
                <a:ea typeface="Raleway" pitchFamily="34" charset="-122"/>
                <a:cs typeface="Raleway" pitchFamily="34" charset="-120"/>
              </a:rPr>
              <a:t>Data Ingestion</a:t>
            </a:r>
          </a:p>
          <a:p>
            <a:pPr algn="l" lvl="1">
              <a:lnSpc>
                <a:spcPts val="2204"/>
              </a:lnSpc>
              <a:spcBef>
                <a:spcPts val="401"/>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Load the NBA player performance dataset into a Pandas DataFrame for analysis and exploration.</a:t>
            </a:r>
          </a:p>
          <a:p>
            <a:pPr algn="l" marL="242900" indent="-242900">
              <a:lnSpc>
                <a:spcPts val="2761"/>
              </a:lnSpc>
              <a:spcBef>
                <a:spcPts val="2649"/>
              </a:spcBef>
              <a:buSzPct val="100000"/>
              <a:buChar char="•"/>
            </a:pPr>
            <a:r>
              <a:rPr lang="en-US" sz="2430" dirty="0" smtClean="0">
                <a:solidFill>
                  <a:srgbClr val="28282e"/>
                </a:solidFill>
                <a:latin typeface="Raleway" pitchFamily="34" charset="0"/>
                <a:ea typeface="Raleway" pitchFamily="34" charset="-122"/>
                <a:cs typeface="Raleway" pitchFamily="34" charset="-120"/>
              </a:rPr>
              <a:t>Data Cleaning</a:t>
            </a:r>
          </a:p>
          <a:p>
            <a:pPr algn="l" lvl="1">
              <a:lnSpc>
                <a:spcPts val="2204"/>
              </a:lnSpc>
              <a:spcBef>
                <a:spcPts val="401"/>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Address any missing values, standardize data formats, and calculate additional performance metrics like win percentage.</a:t>
            </a:r>
          </a:p>
          <a:p>
            <a:pPr algn="l" marL="242900" indent="-242900">
              <a:lnSpc>
                <a:spcPts val="2761"/>
              </a:lnSpc>
              <a:spcBef>
                <a:spcPts val="2649"/>
              </a:spcBef>
              <a:buSzPct val="100000"/>
              <a:buChar char="•"/>
            </a:pPr>
            <a:r>
              <a:rPr lang="en-US" sz="2430" dirty="0" smtClean="0">
                <a:solidFill>
                  <a:srgbClr val="28282e"/>
                </a:solidFill>
                <a:latin typeface="Raleway" pitchFamily="34" charset="0"/>
                <a:ea typeface="Raleway" pitchFamily="34" charset="-122"/>
                <a:cs typeface="Raleway" pitchFamily="34" charset="-120"/>
              </a:rPr>
              <a:t>Exploratory Data Analysis</a:t>
            </a:r>
          </a:p>
          <a:p>
            <a:pPr algn="l" lvl="1">
              <a:lnSpc>
                <a:spcPts val="2204"/>
              </a:lnSpc>
              <a:spcBef>
                <a:spcPts val="401"/>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Use descriptive statistics and visualizations to understand the characteristics of the data, including the distribution of shooting percentages and their relationship with team success.</a:t>
            </a:r>
            <a:endParaRPr lang="en-US" dirty="0"/>
          </a:p>
        </p:txBody>
      </p:sp>
      <p:sp>
        <p:nvSpPr>
          <p:cNvPr id="4" name="Object 3"/>
          <p:cNvSpPr/>
          <p:nvPr/>
        </p:nvSpPr>
        <p:spPr>
          <a:xfrm>
            <a:off x="6284928" y="1475173"/>
            <a:ext cx="5446938" cy="2826908"/>
          </a:xfrm>
          <a:prstGeom prst="rect">
            <a:avLst/>
          </a:prstGeom>
          <a:noFill/>
        </p:spPr>
        <p:txBody>
          <a:bodyPr wrap="square" rtlCol="0" anchor="t" bIns="0" lIns="0" rIns="0" tIns="0"/>
          <a:lstStyle/>
          <a:p>
            <a:pPr algn="l" marL="242900" indent="-242900">
              <a:lnSpc>
                <a:spcPts val="2761"/>
              </a:lnSpc>
              <a:buSzPct val="100000"/>
              <a:buChar char="•"/>
            </a:pPr>
            <a:r>
              <a:rPr lang="en-US" sz="2430" dirty="0" smtClean="0">
                <a:solidFill>
                  <a:srgbClr val="28282e"/>
                </a:solidFill>
                <a:latin typeface="Raleway" pitchFamily="34" charset="0"/>
                <a:ea typeface="Raleway" pitchFamily="34" charset="-122"/>
                <a:cs typeface="Raleway" pitchFamily="34" charset="-120"/>
              </a:rPr>
              <a:t>Temporal Analysis</a:t>
            </a:r>
          </a:p>
          <a:p>
            <a:pPr algn="l" lvl="1">
              <a:lnSpc>
                <a:spcPts val="2204"/>
              </a:lnSpc>
              <a:spcBef>
                <a:spcPts val="401"/>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Examine how shooting performance has evolved over time, from 2012 to the present, to identify trends and patterns.</a:t>
            </a:r>
          </a:p>
          <a:p>
            <a:pPr algn="l" marL="242900" indent="-242900">
              <a:lnSpc>
                <a:spcPts val="2761"/>
              </a:lnSpc>
              <a:spcBef>
                <a:spcPts val="2649"/>
              </a:spcBef>
              <a:buSzPct val="100000"/>
              <a:buChar char="•"/>
            </a:pPr>
            <a:r>
              <a:rPr lang="en-US" sz="2430" dirty="0" smtClean="0">
                <a:solidFill>
                  <a:srgbClr val="28282e"/>
                </a:solidFill>
                <a:latin typeface="Raleway" pitchFamily="34" charset="0"/>
                <a:ea typeface="Raleway" pitchFamily="34" charset="-122"/>
                <a:cs typeface="Raleway" pitchFamily="34" charset="-120"/>
              </a:rPr>
              <a:t>Positional Differences</a:t>
            </a:r>
          </a:p>
          <a:p>
            <a:pPr algn="l" lvl="1">
              <a:lnSpc>
                <a:spcPts val="2204"/>
              </a:lnSpc>
              <a:spcBef>
                <a:spcPts val="401"/>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Investigate differences in shooting accuracy among different player positions to uncover any position-specific insights.</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Top 5 NBA Teams by Performance Metrics</a:t>
            </a:r>
            <a:endParaRPr lang="en-US" dirty="0"/>
          </a:p>
        </p:txBody>
      </p:sp>
      <p:sp>
        <p:nvSpPr>
          <p:cNvPr id="3" name="Object 2"/>
          <p:cNvSpPr/>
          <p:nvPr/>
        </p:nvSpPr>
        <p:spPr>
          <a:xfrm>
            <a:off x="7698622" y="1533142"/>
            <a:ext cx="4014199" cy="4847013"/>
          </a:xfrm>
          <a:prstGeom prst="rect">
            <a:avLst/>
          </a:prstGeom>
          <a:solidFill>
            <a:srgbClr val="ffffff"/>
          </a:solidFill>
        </p:spPr>
      </p:sp>
      <p:pic>
        <p:nvPicPr>
          <p:cNvPr id="4" name="Object 3" descr="preencoded.png">    </p:cNvPr>
          <p:cNvPicPr>
            <a:picLocks noChangeAspect="1"/>
          </p:cNvPicPr>
          <p:nvPr/>
        </p:nvPicPr>
        <p:blipFill>
          <a:blip r:embed="rId1"/>
          <a:srcRect l="-32438" r="-32438" t="-3947" b="-3947"/>
          <a:stretch/>
        </p:blipFill>
        <p:spPr>
          <a:xfrm>
            <a:off x="7698622" y="1533142"/>
            <a:ext cx="4014199" cy="4847013"/>
          </a:xfrm>
          <a:prstGeom prst="rect">
            <a:avLst/>
          </a:prstGeom>
        </p:spPr>
      </p:pic>
      <p:sp>
        <p:nvSpPr>
          <p:cNvPr id="5" name="Object 4"/>
          <p:cNvSpPr/>
          <p:nvPr/>
        </p:nvSpPr>
        <p:spPr>
          <a:xfrm>
            <a:off x="571357" y="1751329"/>
            <a:ext cx="7316181" cy="1058915"/>
          </a:xfrm>
          <a:prstGeom prst="rect">
            <a:avLst/>
          </a:prstGeom>
          <a:noFill/>
        </p:spPr>
        <p:txBody>
          <a:bodyPr wrap="square" rtlCol="0" anchor="t" bIns="0" lIns="0" rIns="0" tIns="0"/>
          <a:lstStyle/>
          <a:p>
            <a:pPr algn="l" marL="242900" indent="-242900">
              <a:lnSpc>
                <a:spcPts val="2761"/>
              </a:lnSpc>
              <a:buSzPct val="100000"/>
              <a:buChar char="•"/>
            </a:pPr>
            <a:r>
              <a:rPr lang="en-US" b="1" sz="2430" dirty="0" smtClean="0">
                <a:solidFill>
                  <a:srgbClr val="28282e"/>
                </a:solidFill>
                <a:latin typeface="Raleway" pitchFamily="34" charset="0"/>
                <a:ea typeface="Raleway" pitchFamily="34" charset="-122"/>
                <a:cs typeface="Raleway" pitchFamily="34" charset="-120"/>
              </a:rPr>
              <a:t>Golden State Warriors (GSW)</a:t>
            </a:r>
            <a:r>
              <a:rPr lang="en-US" sz="2430" dirty="0" smtClean="0">
                <a:solidFill>
                  <a:srgbClr val="28282e"/>
                </a:solidFill>
                <a:latin typeface="Raleway" pitchFamily="34" charset="0"/>
                <a:ea typeface="Raleway" pitchFamily="34" charset="-122"/>
                <a:cs typeface="Raleway" pitchFamily="34" charset="-120"/>
              </a:rPr>
              <a:t> dominate both scoring (PTS) and playmaking (AST), showcasing their well-rounded offense.</a:t>
            </a:r>
            <a:endParaRPr lang="en-US" dirty="0"/>
          </a:p>
        </p:txBody>
      </p:sp>
      <p:sp>
        <p:nvSpPr>
          <p:cNvPr id="6" name="Object 5"/>
          <p:cNvSpPr/>
          <p:nvPr/>
        </p:nvSpPr>
        <p:spPr>
          <a:xfrm>
            <a:off x="571355" y="2927253"/>
            <a:ext cx="6651073" cy="0"/>
          </a:xfrm>
          <a:prstGeom prst="line">
            <a:avLst/>
          </a:prstGeom>
          <a:noFill/>
          <a:ln w="12700">
            <a:solidFill>
              <a:srgbClr val="000000">
                <a:alpha val="20000"/>
              </a:srgbClr>
            </a:solidFill>
            <a:prstDash val="solid"/>
            <a:miter lim="800000"/>
          </a:ln>
        </p:spPr>
      </p:sp>
      <p:sp>
        <p:nvSpPr>
          <p:cNvPr id="7" name="Object 6"/>
          <p:cNvSpPr/>
          <p:nvPr/>
        </p:nvSpPr>
        <p:spPr>
          <a:xfrm>
            <a:off x="571357" y="3250070"/>
            <a:ext cx="7316181" cy="1409348"/>
          </a:xfrm>
          <a:prstGeom prst="rect">
            <a:avLst/>
          </a:prstGeom>
          <a:noFill/>
        </p:spPr>
        <p:txBody>
          <a:bodyPr wrap="square" rtlCol="0" anchor="t" bIns="0" lIns="0" rIns="0" tIns="0"/>
          <a:lstStyle/>
          <a:p>
            <a:pPr algn="l" marL="242900" indent="-242900">
              <a:lnSpc>
                <a:spcPts val="2761"/>
              </a:lnSpc>
              <a:spcBef>
                <a:spcPts val="1022"/>
              </a:spcBef>
              <a:buSzPct val="100000"/>
              <a:buChar char="•"/>
            </a:pPr>
            <a:r>
              <a:rPr lang="en-US" b="1" sz="2430" dirty="0" smtClean="0">
                <a:solidFill>
                  <a:srgbClr val="28282e"/>
                </a:solidFill>
                <a:latin typeface="Raleway" pitchFamily="34" charset="0"/>
                <a:ea typeface="Raleway" pitchFamily="34" charset="-122"/>
                <a:cs typeface="Raleway" pitchFamily="34" charset="-120"/>
              </a:rPr>
              <a:t>Oklahoma City Thunder (OKC)</a:t>
            </a:r>
            <a:r>
              <a:rPr lang="en-US" sz="2430" dirty="0" smtClean="0">
                <a:solidFill>
                  <a:srgbClr val="28282e"/>
                </a:solidFill>
                <a:latin typeface="Raleway" pitchFamily="34" charset="0"/>
                <a:ea typeface="Raleway" pitchFamily="34" charset="-122"/>
                <a:cs typeface="Raleway" pitchFamily="34" charset="-120"/>
              </a:rPr>
              <a:t> consistently ranks high in both scoring and rebounding, highlighting their strength in multiple facets of the game.</a:t>
            </a:r>
            <a:endParaRPr lang="en-US" dirty="0"/>
          </a:p>
        </p:txBody>
      </p:sp>
      <p:sp>
        <p:nvSpPr>
          <p:cNvPr id="8" name="Object 7"/>
          <p:cNvSpPr/>
          <p:nvPr/>
        </p:nvSpPr>
        <p:spPr>
          <a:xfrm>
            <a:off x="571355" y="4776427"/>
            <a:ext cx="6651073" cy="0"/>
          </a:xfrm>
          <a:prstGeom prst="line">
            <a:avLst/>
          </a:prstGeom>
          <a:noFill/>
          <a:ln w="12700">
            <a:solidFill>
              <a:srgbClr val="000000">
                <a:alpha val="20000"/>
              </a:srgbClr>
            </a:solidFill>
            <a:prstDash val="solid"/>
            <a:miter lim="800000"/>
          </a:ln>
        </p:spPr>
      </p:sp>
      <p:sp>
        <p:nvSpPr>
          <p:cNvPr id="9" name="Object 8"/>
          <p:cNvSpPr/>
          <p:nvPr/>
        </p:nvSpPr>
        <p:spPr>
          <a:xfrm>
            <a:off x="571357" y="5099243"/>
            <a:ext cx="7316181" cy="1074151"/>
          </a:xfrm>
          <a:prstGeom prst="rect">
            <a:avLst/>
          </a:prstGeom>
          <a:noFill/>
        </p:spPr>
        <p:txBody>
          <a:bodyPr wrap="square" rtlCol="0" anchor="t" bIns="0" lIns="0" rIns="0" tIns="0"/>
          <a:lstStyle/>
          <a:p>
            <a:pPr algn="l" marL="242900" indent="-242900">
              <a:lnSpc>
                <a:spcPts val="2761"/>
              </a:lnSpc>
              <a:spcBef>
                <a:spcPts val="1022"/>
              </a:spcBef>
              <a:buSzPct val="100000"/>
              <a:buChar char="•"/>
            </a:pPr>
            <a:r>
              <a:rPr lang="en-US" sz="2430" dirty="0" smtClean="0">
                <a:solidFill>
                  <a:srgbClr val="28282e"/>
                </a:solidFill>
                <a:latin typeface="Raleway" pitchFamily="34" charset="0"/>
                <a:ea typeface="Raleway" pitchFamily="34" charset="-122"/>
                <a:cs typeface="Raleway" pitchFamily="34" charset="-120"/>
              </a:rPr>
              <a:t>Teams like </a:t>
            </a:r>
            <a:r>
              <a:rPr lang="en-US" b="1" sz="2430" dirty="0" smtClean="0">
                <a:solidFill>
                  <a:srgbClr val="28282e"/>
                </a:solidFill>
                <a:latin typeface="Raleway" pitchFamily="34" charset="0"/>
                <a:ea typeface="Raleway" pitchFamily="34" charset="-122"/>
                <a:cs typeface="Raleway" pitchFamily="34" charset="-120"/>
              </a:rPr>
              <a:t>Denver Nuggets</a:t>
            </a:r>
            <a:r>
              <a:rPr lang="en-US" sz="2430" dirty="0" smtClean="0">
                <a:solidFill>
                  <a:srgbClr val="28282e"/>
                </a:solidFill>
                <a:latin typeface="Raleway" pitchFamily="34" charset="0"/>
                <a:ea typeface="Raleway" pitchFamily="34" charset="-122"/>
                <a:cs typeface="Raleway" pitchFamily="34" charset="-120"/>
              </a:rPr>
              <a:t> and </a:t>
            </a:r>
            <a:r>
              <a:rPr lang="en-US" b="1" sz="2430" dirty="0" smtClean="0">
                <a:solidFill>
                  <a:srgbClr val="28282e"/>
                </a:solidFill>
                <a:latin typeface="Raleway" pitchFamily="34" charset="0"/>
                <a:ea typeface="Raleway" pitchFamily="34" charset="-122"/>
                <a:cs typeface="Raleway" pitchFamily="34" charset="-120"/>
              </a:rPr>
              <a:t>Boston Celtics</a:t>
            </a:r>
            <a:r>
              <a:rPr lang="en-US" sz="2430" dirty="0" smtClean="0">
                <a:solidFill>
                  <a:srgbClr val="28282e"/>
                </a:solidFill>
                <a:latin typeface="Raleway" pitchFamily="34" charset="0"/>
                <a:ea typeface="Raleway" pitchFamily="34" charset="-122"/>
                <a:cs typeface="Raleway" pitchFamily="34" charset="-120"/>
              </a:rPr>
              <a:t> are also notable for their strong performance in both </a:t>
            </a:r>
            <a:r>
              <a:rPr lang="en-US" b="1" sz="2430" dirty="0" smtClean="0">
                <a:solidFill>
                  <a:srgbClr val="28282e"/>
                </a:solidFill>
                <a:latin typeface="Raleway" pitchFamily="34" charset="0"/>
                <a:ea typeface="Raleway" pitchFamily="34" charset="-122"/>
                <a:cs typeface="Raleway" pitchFamily="34" charset="-120"/>
              </a:rPr>
              <a:t>assists</a:t>
            </a:r>
            <a:r>
              <a:rPr lang="en-US" sz="2430" dirty="0" smtClean="0">
                <a:solidFill>
                  <a:srgbClr val="28282e"/>
                </a:solidFill>
                <a:latin typeface="Raleway" pitchFamily="34" charset="0"/>
                <a:ea typeface="Raleway" pitchFamily="34" charset="-122"/>
                <a:cs typeface="Raleway" pitchFamily="34" charset="-120"/>
              </a:rPr>
              <a:t> and </a:t>
            </a:r>
            <a:r>
              <a:rPr lang="en-US" b="1" sz="2430" dirty="0" smtClean="0">
                <a:solidFill>
                  <a:srgbClr val="28282e"/>
                </a:solidFill>
                <a:latin typeface="Raleway" pitchFamily="34" charset="0"/>
                <a:ea typeface="Raleway" pitchFamily="34" charset="-122"/>
                <a:cs typeface="Raleway" pitchFamily="34" charset="-120"/>
              </a:rPr>
              <a:t>rebounds</a:t>
            </a:r>
            <a:r>
              <a:rPr lang="en-US" sz="2430" dirty="0" smtClean="0">
                <a:solidFill>
                  <a:srgbClr val="28282e"/>
                </a:solidFill>
                <a:latin typeface="Raleway" pitchFamily="34" charset="0"/>
                <a:ea typeface="Raleway" pitchFamily="34" charset="-122"/>
                <a:cs typeface="Raleway" pitchFamily="34" charset="-120"/>
              </a:rPr>
              <a:t>.</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Most Efficient Players (Based on Simplified PER)</a:t>
            </a:r>
            <a:endParaRPr lang="en-US" dirty="0"/>
          </a:p>
        </p:txBody>
      </p:sp>
      <p:sp>
        <p:nvSpPr>
          <p:cNvPr id="3" name="Object 2"/>
          <p:cNvSpPr/>
          <p:nvPr/>
        </p:nvSpPr>
        <p:spPr>
          <a:xfrm>
            <a:off x="95226" y="1533142"/>
            <a:ext cx="7967258" cy="2371132"/>
          </a:xfrm>
          <a:prstGeom prst="rect">
            <a:avLst/>
          </a:prstGeom>
          <a:solidFill>
            <a:srgbClr val="eb5d48"/>
          </a:solidFill>
        </p:spPr>
      </p:sp>
      <p:sp>
        <p:nvSpPr>
          <p:cNvPr id="4" name="Object 3"/>
          <p:cNvSpPr/>
          <p:nvPr/>
        </p:nvSpPr>
        <p:spPr>
          <a:xfrm>
            <a:off x="768793" y="2044506"/>
            <a:ext cx="6620125" cy="1357687"/>
          </a:xfrm>
          <a:prstGeom prst="rect">
            <a:avLst/>
          </a:prstGeom>
          <a:noFill/>
        </p:spPr>
        <p:txBody>
          <a:bodyPr wrap="square" rtlCol="0" anchor="t" bIns="0" lIns="0" rIns="0" tIns="0"/>
          <a:lstStyle/>
          <a:p>
            <a:pPr algn="ctr">
              <a:lnSpc>
                <a:spcPts val="3565"/>
              </a:lnSpc>
              <a:buNone/>
            </a:pPr>
            <a:r>
              <a:rPr lang="en-US" b="1" sz="3347" dirty="0" smtClean="0">
                <a:solidFill>
                  <a:srgbClr val="ffffff"/>
                </a:solidFill>
                <a:latin typeface="Raleway" pitchFamily="34" charset="0"/>
                <a:ea typeface="Raleway" pitchFamily="34" charset="-122"/>
                <a:cs typeface="Raleway" pitchFamily="34" charset="-120"/>
              </a:rPr>
              <a:t>Giannis Antetokounmpo</a:t>
            </a:r>
            <a:r>
              <a:rPr lang="en-US" sz="3347" dirty="0" smtClean="0">
                <a:solidFill>
                  <a:srgbClr val="ffffff"/>
                </a:solidFill>
                <a:latin typeface="Raleway" pitchFamily="34" charset="0"/>
                <a:ea typeface="Raleway" pitchFamily="34" charset="-122"/>
                <a:cs typeface="Raleway" pitchFamily="34" charset="-120"/>
              </a:rPr>
              <a:t> and </a:t>
            </a:r>
            <a:r>
              <a:rPr lang="en-US" b="1" sz="3347" dirty="0" smtClean="0">
                <a:solidFill>
                  <a:srgbClr val="ffffff"/>
                </a:solidFill>
                <a:latin typeface="Raleway" pitchFamily="34" charset="0"/>
                <a:ea typeface="Raleway" pitchFamily="34" charset="-122"/>
                <a:cs typeface="Raleway" pitchFamily="34" charset="-120"/>
              </a:rPr>
              <a:t>Nikola Jokic</a:t>
            </a:r>
            <a:r>
              <a:rPr lang="en-US" sz="3347" dirty="0" smtClean="0">
                <a:solidFill>
                  <a:srgbClr val="ffffff"/>
                </a:solidFill>
                <a:latin typeface="Raleway" pitchFamily="34" charset="0"/>
                <a:ea typeface="Raleway" pitchFamily="34" charset="-122"/>
                <a:cs typeface="Raleway" pitchFamily="34" charset="-120"/>
              </a:rPr>
              <a:t> frequently appear as the most efficient players</a:t>
            </a:r>
            <a:endParaRPr lang="en-US" dirty="0"/>
          </a:p>
        </p:txBody>
      </p:sp>
      <p:sp>
        <p:nvSpPr>
          <p:cNvPr id="5" name="Object 4"/>
          <p:cNvSpPr/>
          <p:nvPr/>
        </p:nvSpPr>
        <p:spPr>
          <a:xfrm>
            <a:off x="8157710" y="1533142"/>
            <a:ext cx="3936016" cy="2371132"/>
          </a:xfrm>
          <a:prstGeom prst="rect">
            <a:avLst/>
          </a:prstGeom>
          <a:solidFill>
            <a:srgbClr val="eb5d48"/>
          </a:solidFill>
        </p:spPr>
      </p:sp>
      <p:pic>
        <p:nvPicPr>
          <p:cNvPr id="6" name="Object 5" descr="preencoded.png">    </p:cNvPr>
          <p:cNvPicPr>
            <a:picLocks noChangeAspect="1"/>
          </p:cNvPicPr>
          <p:nvPr/>
        </p:nvPicPr>
        <p:blipFill>
          <a:blip r:embed="rId1"/>
          <a:srcRect l="16933" r="16933" t="20008" b="20008"/>
          <a:stretch/>
        </p:blipFill>
        <p:spPr>
          <a:xfrm>
            <a:off x="8157710" y="1533142"/>
            <a:ext cx="3936016" cy="2371132"/>
          </a:xfrm>
          <a:prstGeom prst="rect">
            <a:avLst/>
          </a:prstGeom>
        </p:spPr>
      </p:pic>
      <p:sp>
        <p:nvSpPr>
          <p:cNvPr id="7" name="Object 6"/>
          <p:cNvSpPr/>
          <p:nvPr/>
        </p:nvSpPr>
        <p:spPr>
          <a:xfrm>
            <a:off x="95226" y="3999500"/>
            <a:ext cx="7967258" cy="2371132"/>
          </a:xfrm>
          <a:prstGeom prst="rect">
            <a:avLst/>
          </a:prstGeom>
          <a:solidFill>
            <a:srgbClr val="fefefe"/>
          </a:solidFill>
        </p:spPr>
      </p:sp>
      <p:pic>
        <p:nvPicPr>
          <p:cNvPr id="8" name="Object 7" descr="preencoded.png">    </p:cNvPr>
          <p:cNvPicPr>
            <a:picLocks noChangeAspect="1"/>
          </p:cNvPicPr>
          <p:nvPr/>
        </p:nvPicPr>
        <p:blipFill>
          <a:blip r:embed="rId2"/>
          <a:srcRect l="-6832" r="-6832" t="-11934" b="-11934"/>
          <a:stretch/>
        </p:blipFill>
        <p:spPr>
          <a:xfrm>
            <a:off x="95226" y="3999500"/>
            <a:ext cx="7967258" cy="2371132"/>
          </a:xfrm>
          <a:prstGeom prst="rect">
            <a:avLst/>
          </a:prstGeom>
        </p:spPr>
      </p:pic>
      <p:sp>
        <p:nvSpPr>
          <p:cNvPr id="9" name="Object 8"/>
          <p:cNvSpPr/>
          <p:nvPr/>
        </p:nvSpPr>
        <p:spPr>
          <a:xfrm>
            <a:off x="8157710" y="3999500"/>
            <a:ext cx="3936016" cy="2371132"/>
          </a:xfrm>
          <a:prstGeom prst="rect">
            <a:avLst/>
          </a:prstGeom>
          <a:solidFill>
            <a:srgbClr val="eb5d48"/>
          </a:solidFill>
        </p:spPr>
      </p:sp>
      <p:sp>
        <p:nvSpPr>
          <p:cNvPr id="10" name="Object 9"/>
          <p:cNvSpPr/>
          <p:nvPr/>
        </p:nvSpPr>
        <p:spPr>
          <a:xfrm>
            <a:off x="8486399" y="4284940"/>
            <a:ext cx="3278638" cy="1809774"/>
          </a:xfrm>
          <a:prstGeom prst="rect">
            <a:avLst/>
          </a:prstGeom>
          <a:noFill/>
        </p:spPr>
        <p:txBody>
          <a:bodyPr wrap="square" rtlCol="0" anchor="t" bIns="0" lIns="0" rIns="0" tIns="0"/>
          <a:lstStyle/>
          <a:p>
            <a:pPr algn="ctr">
              <a:lnSpc>
                <a:spcPts val="2376"/>
              </a:lnSpc>
              <a:buNone/>
            </a:pPr>
            <a:r>
              <a:rPr lang="en-US" sz="2231" dirty="0" smtClean="0">
                <a:solidFill>
                  <a:srgbClr val="ffffff"/>
                </a:solidFill>
                <a:latin typeface="Raleway" pitchFamily="34" charset="0"/>
                <a:ea typeface="Raleway" pitchFamily="34" charset="-122"/>
                <a:cs typeface="Raleway" pitchFamily="34" charset="-120"/>
              </a:rPr>
              <a:t>The </a:t>
            </a:r>
            <a:r>
              <a:rPr lang="en-US" b="1" sz="2231" dirty="0" smtClean="0">
                <a:solidFill>
                  <a:srgbClr val="ffffff"/>
                </a:solidFill>
                <a:latin typeface="Raleway" pitchFamily="34" charset="0"/>
                <a:ea typeface="Raleway" pitchFamily="34" charset="-122"/>
                <a:cs typeface="Raleway" pitchFamily="34" charset="-120"/>
              </a:rPr>
              <a:t>Player Efficiency Rating (PER)</a:t>
            </a:r>
            <a:r>
              <a:rPr lang="en-US" sz="2231" dirty="0" smtClean="0">
                <a:solidFill>
                  <a:srgbClr val="ffffff"/>
                </a:solidFill>
                <a:latin typeface="Raleway" pitchFamily="34" charset="0"/>
                <a:ea typeface="Raleway" pitchFamily="34" charset="-122"/>
                <a:cs typeface="Raleway" pitchFamily="34" charset="-120"/>
              </a:rPr>
              <a:t> values for these players range from 1.35 to 1.55, with Giannis reaching 1.546 in 2019-20.</a:t>
            </a:r>
            <a:endParaRPr lang="en-US" dirty="0"/>
          </a:p>
        </p:txBody>
      </p:sp>
      <p:sp>
        <p:nvSpPr>
          <p:cNvPr id="11" name="Object 10"/>
          <p:cNvSpPr/>
          <p:nvPr/>
        </p:nvSpPr>
        <p:spPr>
          <a:xfrm>
            <a:off x="-476131" y="6515852"/>
            <a:ext cx="12188952" cy="194619"/>
          </a:xfrm>
          <a:prstGeom prst="rect">
            <a:avLst/>
          </a:prstGeom>
          <a:noFill/>
        </p:spPr>
        <p:txBody>
          <a:bodyPr wrap="square" rtlCol="0" anchor="t" bIns="0" lIns="0" rIns="0" tIns="0"/>
          <a:lstStyle/>
          <a:p>
            <a:pPr algn="r">
              <a:lnSpc>
                <a:spcPts val="1534"/>
              </a:lnSpc>
              <a:buNone/>
            </a:pPr>
            <a:r>
              <a:rPr lang="en-US" sz="1080" spc="22" kern="0" dirty="0" smtClean="0">
                <a:solidFill>
                  <a:srgbClr val="000000">
                    <a:alpha val="80000"/>
                  </a:srgbClr>
                </a:solidFill>
                <a:latin typeface="Raleway" pitchFamily="34" charset="0"/>
                <a:ea typeface="Raleway" pitchFamily="34" charset="-122"/>
                <a:cs typeface="Raleway" pitchFamily="34" charset="-120"/>
              </a:rPr>
              <a:t>*Source: Basketball-Reference.com</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ffffff"/>
                </a:solidFill>
                <a:latin typeface="Raleway" pitchFamily="34" charset="0"/>
                <a:ea typeface="Raleway" pitchFamily="34" charset="-122"/>
                <a:cs typeface="Raleway" pitchFamily="34" charset="-120"/>
              </a:rPr>
              <a:t>Shooting Accuracy and Team Success</a:t>
            </a:r>
            <a:endParaRPr lang="en-US" dirty="0"/>
          </a:p>
        </p:txBody>
      </p:sp>
      <p:sp>
        <p:nvSpPr>
          <p:cNvPr id="3" name="Object 2"/>
          <p:cNvSpPr/>
          <p:nvPr/>
        </p:nvSpPr>
        <p:spPr>
          <a:xfrm>
            <a:off x="476131" y="978449"/>
            <a:ext cx="12188952" cy="304248"/>
          </a:xfrm>
          <a:prstGeom prst="rect">
            <a:avLst/>
          </a:prstGeom>
          <a:noFill/>
        </p:spPr>
        <p:txBody>
          <a:bodyPr wrap="square" rtlCol="0" anchor="t" bIns="0" lIns="0" rIns="0" tIns="0"/>
          <a:lstStyle/>
          <a:p>
            <a:pPr algn="l">
              <a:lnSpc>
                <a:spcPts val="2396"/>
              </a:lnSpc>
              <a:spcBef>
                <a:spcPts val="1027"/>
              </a:spcBef>
              <a:buNone/>
            </a:pPr>
            <a:r>
              <a:rPr lang="en-US" sz="1688" spc="34" kern="0" dirty="0" smtClean="0">
                <a:solidFill>
                  <a:srgbClr val="ffffff">
                    <a:alpha val="80000"/>
                  </a:srgbClr>
                </a:solidFill>
                <a:latin typeface="Raleway" pitchFamily="34" charset="0"/>
                <a:ea typeface="Raleway" pitchFamily="34" charset="-122"/>
                <a:cs typeface="Raleway" pitchFamily="34" charset="-120"/>
              </a:rPr>
              <a:t>Field Goal Percentage (FG%) of Top Shooters</a:t>
            </a:r>
            <a:endParaRPr lang="en-US" dirty="0"/>
          </a:p>
        </p:txBody>
      </p:sp>
      <p:sp>
        <p:nvSpPr>
          <p:cNvPr id="4" name="Object 3"/>
          <p:cNvSpPr/>
          <p:nvPr/>
        </p:nvSpPr>
        <p:spPr>
          <a:xfrm>
            <a:off x="0" y="1685504"/>
            <a:ext cx="8164058" cy="5180305"/>
          </a:xfrm>
          <a:prstGeom prst="rect">
            <a:avLst/>
          </a:prstGeom>
          <a:solidFill>
            <a:srgbClr val="fefefe"/>
          </a:solidFill>
        </p:spPr>
      </p:sp>
      <p:pic>
        <p:nvPicPr>
          <p:cNvPr id="5" name="Object 4" descr="preencoded.png">    </p:cNvPr>
          <p:cNvPicPr>
            <a:picLocks noChangeAspect="1"/>
          </p:cNvPicPr>
          <p:nvPr/>
        </p:nvPicPr>
        <p:blipFill>
          <a:blip r:embed="rId1"/>
          <a:srcRect l="-11" r="-11" t="-24941" b="-24941"/>
          <a:stretch/>
        </p:blipFill>
        <p:spPr>
          <a:xfrm>
            <a:off x="0" y="1685504"/>
            <a:ext cx="8164058" cy="5180305"/>
          </a:xfrm>
          <a:prstGeom prst="rect">
            <a:avLst/>
          </a:prstGeom>
        </p:spPr>
      </p:pic>
      <p:sp>
        <p:nvSpPr>
          <p:cNvPr id="6" name="Object 5"/>
          <p:cNvSpPr/>
          <p:nvPr/>
        </p:nvSpPr>
        <p:spPr>
          <a:xfrm>
            <a:off x="8125968" y="1685504"/>
            <a:ext cx="4082029" cy="5180305"/>
          </a:xfrm>
          <a:prstGeom prst="rect">
            <a:avLst/>
          </a:prstGeom>
          <a:solidFill>
            <a:srgbClr val="eb5d48"/>
          </a:solidFill>
        </p:spPr>
      </p:sp>
      <p:sp>
        <p:nvSpPr>
          <p:cNvPr id="7" name="Object 6"/>
          <p:cNvSpPr/>
          <p:nvPr/>
        </p:nvSpPr>
        <p:spPr>
          <a:xfrm>
            <a:off x="8236115" y="2803221"/>
            <a:ext cx="3861696" cy="1459936"/>
          </a:xfrm>
          <a:prstGeom prst="rect">
            <a:avLst/>
          </a:prstGeom>
          <a:noFill/>
        </p:spPr>
        <p:txBody>
          <a:bodyPr wrap="square" rtlCol="0" anchor="t" bIns="0" lIns="0" rIns="0" tIns="0"/>
          <a:lstStyle/>
          <a:p>
            <a:pPr algn="ctr">
              <a:lnSpc>
                <a:spcPts val="2300"/>
              </a:lnSpc>
              <a:buNone/>
            </a:pPr>
            <a:r>
              <a:rPr lang="en-US" b="1" sz="1620" spc="32" kern="0" dirty="0" smtClean="0">
                <a:solidFill>
                  <a:srgbClr val="ffffff">
                    <a:alpha val="80000"/>
                  </a:srgbClr>
                </a:solidFill>
                <a:latin typeface="Raleway" pitchFamily="34" charset="0"/>
                <a:ea typeface="Raleway" pitchFamily="34" charset="-122"/>
                <a:cs typeface="Raleway" pitchFamily="34" charset="-120"/>
              </a:rPr>
              <a:t>DeAndre Jordan</a:t>
            </a:r>
            <a:r>
              <a:rPr lang="en-US" sz="1620" spc="32" kern="0" dirty="0" smtClean="0">
                <a:solidFill>
                  <a:srgbClr val="ffffff">
                    <a:alpha val="80000"/>
                  </a:srgbClr>
                </a:solidFill>
                <a:latin typeface="Raleway" pitchFamily="34" charset="0"/>
                <a:ea typeface="Raleway" pitchFamily="34" charset="-122"/>
                <a:cs typeface="Raleway" pitchFamily="34" charset="-120"/>
              </a:rPr>
              <a:t> led the league in </a:t>
            </a:r>
            <a:r>
              <a:rPr lang="en-US" b="1" sz="1620" spc="32" kern="0" dirty="0" smtClean="0">
                <a:solidFill>
                  <a:srgbClr val="ffffff">
                    <a:alpha val="80000"/>
                  </a:srgbClr>
                </a:solidFill>
                <a:latin typeface="Raleway" pitchFamily="34" charset="0"/>
                <a:ea typeface="Raleway" pitchFamily="34" charset="-122"/>
                <a:cs typeface="Raleway" pitchFamily="34" charset="-120"/>
              </a:rPr>
              <a:t>field goal percentage (FG%)</a:t>
            </a:r>
            <a:r>
              <a:rPr lang="en-US" sz="1620" spc="32" kern="0" dirty="0" smtClean="0">
                <a:solidFill>
                  <a:srgbClr val="ffffff">
                    <a:alpha val="80000"/>
                  </a:srgbClr>
                </a:solidFill>
                <a:latin typeface="Raleway" pitchFamily="34" charset="0"/>
                <a:ea typeface="Raleway" pitchFamily="34" charset="-122"/>
                <a:cs typeface="Raleway" pitchFamily="34" charset="-120"/>
              </a:rPr>
              <a:t> for multiple years, with his highest shooting accuracy reaching 0.714 in the 2016-17 season.</a:t>
            </a:r>
            <a:endParaRPr lang="en-US" dirty="0"/>
          </a:p>
        </p:txBody>
      </p:sp>
      <p:sp>
        <p:nvSpPr>
          <p:cNvPr id="8" name="Object 7"/>
          <p:cNvSpPr/>
          <p:nvPr/>
        </p:nvSpPr>
        <p:spPr>
          <a:xfrm>
            <a:off x="8411572" y="4470632"/>
            <a:ext cx="3510632" cy="0"/>
          </a:xfrm>
          <a:prstGeom prst="line">
            <a:avLst/>
          </a:prstGeom>
          <a:noFill/>
          <a:ln w="12700">
            <a:solidFill>
              <a:srgbClr val="ffffff">
                <a:alpha val="20000"/>
              </a:srgbClr>
            </a:solidFill>
            <a:prstDash val="solid"/>
            <a:miter lim="800000"/>
          </a:ln>
        </p:spPr>
      </p:sp>
      <p:sp>
        <p:nvSpPr>
          <p:cNvPr id="9" name="Object 8"/>
          <p:cNvSpPr/>
          <p:nvPr/>
        </p:nvSpPr>
        <p:spPr>
          <a:xfrm>
            <a:off x="8236115" y="4878795"/>
            <a:ext cx="3861696" cy="875962"/>
          </a:xfrm>
          <a:prstGeom prst="rect">
            <a:avLst/>
          </a:prstGeom>
          <a:noFill/>
        </p:spPr>
        <p:txBody>
          <a:bodyPr wrap="square" rtlCol="0" anchor="t" bIns="0" lIns="0" rIns="0" tIns="0"/>
          <a:lstStyle/>
          <a:p>
            <a:pPr algn="ctr">
              <a:lnSpc>
                <a:spcPts val="2300"/>
              </a:lnSpc>
              <a:spcBef>
                <a:spcPts val="1681"/>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Other players like </a:t>
            </a:r>
            <a:r>
              <a:rPr lang="en-US" b="1" sz="1620" spc="32" kern="0" dirty="0" smtClean="0">
                <a:solidFill>
                  <a:srgbClr val="ffffff">
                    <a:alpha val="80000"/>
                  </a:srgbClr>
                </a:solidFill>
                <a:latin typeface="Raleway" pitchFamily="34" charset="0"/>
                <a:ea typeface="Raleway" pitchFamily="34" charset="-122"/>
                <a:cs typeface="Raleway" pitchFamily="34" charset="-120"/>
              </a:rPr>
              <a:t>Rudy Gobert</a:t>
            </a:r>
            <a:r>
              <a:rPr lang="en-US" sz="1620" spc="32" kern="0" dirty="0" smtClean="0">
                <a:solidFill>
                  <a:srgbClr val="ffffff">
                    <a:alpha val="80000"/>
                  </a:srgbClr>
                </a:solidFill>
                <a:latin typeface="Raleway" pitchFamily="34" charset="0"/>
                <a:ea typeface="Raleway" pitchFamily="34" charset="-122"/>
                <a:cs typeface="Raleway" pitchFamily="34" charset="-120"/>
              </a:rPr>
              <a:t> and </a:t>
            </a:r>
            <a:r>
              <a:rPr lang="en-US" b="1" sz="1620" spc="32" kern="0" dirty="0" smtClean="0">
                <a:solidFill>
                  <a:srgbClr val="ffffff">
                    <a:alpha val="80000"/>
                  </a:srgbClr>
                </a:solidFill>
                <a:latin typeface="Raleway" pitchFamily="34" charset="0"/>
                <a:ea typeface="Raleway" pitchFamily="34" charset="-122"/>
                <a:cs typeface="Raleway" pitchFamily="34" charset="-120"/>
              </a:rPr>
              <a:t>Mitchell Robinson</a:t>
            </a:r>
            <a:r>
              <a:rPr lang="en-US" sz="1620" spc="32" kern="0" dirty="0" smtClean="0">
                <a:solidFill>
                  <a:srgbClr val="ffffff">
                    <a:alpha val="80000"/>
                  </a:srgbClr>
                </a:solidFill>
                <a:latin typeface="Raleway" pitchFamily="34" charset="0"/>
                <a:ea typeface="Raleway" pitchFamily="34" charset="-122"/>
                <a:cs typeface="Raleway" pitchFamily="34" charset="-120"/>
              </a:rPr>
              <a:t> also lead in FG% in subsequent seasons.</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203245" cy="5913546"/>
          </a:xfrm>
          <a:prstGeom prst="rect">
            <a:avLst/>
          </a:prstGeom>
          <a:solidFill>
            <a:srgbClr val="ffffff"/>
          </a:solidFill>
        </p:spPr>
      </p:sp>
      <p:pic>
        <p:nvPicPr>
          <p:cNvPr id="3" name="Object 2" descr="preencoded.png">    </p:cNvPr>
          <p:cNvPicPr>
            <a:picLocks noChangeAspect="1"/>
          </p:cNvPicPr>
          <p:nvPr/>
        </p:nvPicPr>
        <p:blipFill>
          <a:blip r:embed="rId1"/>
          <a:srcRect l="6015" r="6015" t="-16789" b="-16789"/>
          <a:stretch/>
        </p:blipFill>
        <p:spPr>
          <a:xfrm>
            <a:off x="476131" y="476131"/>
            <a:ext cx="5203245" cy="5913546"/>
          </a:xfrm>
          <a:prstGeom prst="rect">
            <a:avLst/>
          </a:prstGeom>
        </p:spPr>
      </p:pic>
      <p:sp>
        <p:nvSpPr>
          <p:cNvPr id="4" name="Object 3"/>
          <p:cNvSpPr/>
          <p:nvPr/>
        </p:nvSpPr>
        <p:spPr>
          <a:xfrm>
            <a:off x="5865696" y="392927"/>
            <a:ext cx="6123485" cy="581832"/>
          </a:xfrm>
          <a:prstGeom prst="rect">
            <a:avLst/>
          </a:prstGeom>
          <a:noFill/>
        </p:spPr>
        <p:txBody>
          <a:bodyPr wrap="square" rtlCol="0" anchor="t" bIns="0" lIns="0" rIns="0" tIns="0"/>
          <a:lstStyle/>
          <a:p>
            <a:pPr algn="ctr">
              <a:lnSpc>
                <a:spcPts val="4583"/>
              </a:lnSpc>
              <a:buNone/>
            </a:pPr>
            <a:r>
              <a:rPr lang="en-US" sz="4303" dirty="0" smtClean="0">
                <a:solidFill>
                  <a:srgbClr val="28282e"/>
                </a:solidFill>
                <a:latin typeface="Raleway" pitchFamily="34" charset="0"/>
                <a:ea typeface="Raleway" pitchFamily="34" charset="-122"/>
                <a:cs typeface="Raleway" pitchFamily="34" charset="-120"/>
              </a:rPr>
              <a:t>Correlation Matrix</a:t>
            </a:r>
            <a:endParaRPr lang="en-US" dirty="0"/>
          </a:p>
        </p:txBody>
      </p:sp>
      <p:sp>
        <p:nvSpPr>
          <p:cNvPr id="5" name="Object 4"/>
          <p:cNvSpPr/>
          <p:nvPr/>
        </p:nvSpPr>
        <p:spPr>
          <a:xfrm>
            <a:off x="5865696" y="1060106"/>
            <a:ext cx="6123485" cy="1839770"/>
          </a:xfrm>
          <a:prstGeom prst="rect">
            <a:avLst/>
          </a:prstGeom>
          <a:noFill/>
        </p:spPr>
        <p:txBody>
          <a:bodyPr wrap="square" rtlCol="0" anchor="t" bIns="0" lIns="0" rIns="0" tIns="0"/>
          <a:lstStyle/>
          <a:p>
            <a:pPr algn="ctr">
              <a:lnSpc>
                <a:spcPts val="2070"/>
              </a:lnSpc>
              <a:spcBef>
                <a:spcPts val="659"/>
              </a:spcBef>
              <a:buNone/>
            </a:pPr>
            <a:r>
              <a:rPr lang="en-US" b="1" sz="1458" spc="29" kern="0" dirty="0" smtClean="0">
                <a:solidFill>
                  <a:srgbClr val="000000">
                    <a:alpha val="80000"/>
                  </a:srgbClr>
                </a:solidFill>
                <a:latin typeface="Raleway" pitchFamily="34" charset="0"/>
                <a:ea typeface="Raleway" pitchFamily="34" charset="-122"/>
                <a:cs typeface="Raleway" pitchFamily="34" charset="-120"/>
              </a:rPr>
              <a:t>The most strongly correlated metrics are field goals attempted/made with points, as well as minutes played with performance metrics like points and assists. Rebounds also show strong internal correlation between offensive, defensive, and total rebounds. These correlations make sense in the context of basketball performance, where key performance indicators tend to cluster.</a:t>
            </a:r>
            <a:endParaRPr lang="en-US" dirty="0"/>
          </a:p>
        </p:txBody>
      </p:sp>
      <p:sp>
        <p:nvSpPr>
          <p:cNvPr id="6" name="Object 5"/>
          <p:cNvSpPr/>
          <p:nvPr/>
        </p:nvSpPr>
        <p:spPr>
          <a:xfrm>
            <a:off x="6143993" y="3086639"/>
            <a:ext cx="5566805" cy="0"/>
          </a:xfrm>
          <a:prstGeom prst="line">
            <a:avLst/>
          </a:prstGeom>
          <a:noFill/>
          <a:ln w="12700">
            <a:solidFill>
              <a:srgbClr val="000000">
                <a:alpha val="20000"/>
              </a:srgbClr>
            </a:solidFill>
            <a:prstDash val="solid"/>
            <a:miter lim="800000"/>
          </a:ln>
        </p:spPr>
      </p:sp>
      <p:sp>
        <p:nvSpPr>
          <p:cNvPr id="7" name="Object 6"/>
          <p:cNvSpPr/>
          <p:nvPr/>
        </p:nvSpPr>
        <p:spPr>
          <a:xfrm>
            <a:off x="5865696" y="3473018"/>
            <a:ext cx="6123485" cy="525649"/>
          </a:xfrm>
          <a:prstGeom prst="rect">
            <a:avLst/>
          </a:prstGeom>
          <a:noFill/>
        </p:spPr>
        <p:txBody>
          <a:bodyPr wrap="square" rtlCol="0" anchor="t" bIns="0" lIns="0" rIns="0" tIns="0"/>
          <a:lstStyle/>
          <a:p>
            <a:pPr algn="ctr">
              <a:lnSpc>
                <a:spcPts val="2070"/>
              </a:lnSpc>
              <a:spcBef>
                <a:spcPts val="1513"/>
              </a:spcBef>
              <a:buNone/>
            </a:pPr>
            <a:r>
              <a:rPr lang="en-US" b="1" sz="1458" spc="29" kern="0" dirty="0" smtClean="0">
                <a:solidFill>
                  <a:srgbClr val="000000">
                    <a:alpha val="80000"/>
                  </a:srgbClr>
                </a:solidFill>
                <a:latin typeface="Raleway" pitchFamily="34" charset="0"/>
                <a:ea typeface="Raleway" pitchFamily="34" charset="-122"/>
                <a:cs typeface="Raleway" pitchFamily="34" charset="-120"/>
              </a:rPr>
              <a:t>Field Goals Made (FGM)</a:t>
            </a:r>
            <a:r>
              <a:rPr lang="en-US" sz="1458" spc="29" kern="0" dirty="0" smtClean="0">
                <a:solidFill>
                  <a:srgbClr val="000000">
                    <a:alpha val="80000"/>
                  </a:srgbClr>
                </a:solidFill>
                <a:latin typeface="Raleway" pitchFamily="34" charset="0"/>
                <a:ea typeface="Raleway" pitchFamily="34" charset="-122"/>
                <a:cs typeface="Raleway" pitchFamily="34" charset="-120"/>
              </a:rPr>
              <a:t> and </a:t>
            </a:r>
            <a:r>
              <a:rPr lang="en-US" b="1" sz="1458" spc="29" kern="0" dirty="0" smtClean="0">
                <a:solidFill>
                  <a:srgbClr val="000000">
                    <a:alpha val="80000"/>
                  </a:srgbClr>
                </a:solidFill>
                <a:latin typeface="Raleway" pitchFamily="34" charset="0"/>
                <a:ea typeface="Raleway" pitchFamily="34" charset="-122"/>
                <a:cs typeface="Raleway" pitchFamily="34" charset="-120"/>
              </a:rPr>
              <a:t>Points (PTS)</a:t>
            </a:r>
            <a:r>
              <a:rPr lang="en-US" sz="1458" spc="29" kern="0" dirty="0" smtClean="0">
                <a:solidFill>
                  <a:srgbClr val="000000">
                    <a:alpha val="80000"/>
                  </a:srgbClr>
                </a:solidFill>
                <a:latin typeface="Raleway" pitchFamily="34" charset="0"/>
                <a:ea typeface="Raleway" pitchFamily="34" charset="-122"/>
                <a:cs typeface="Raleway" pitchFamily="34" charset="-120"/>
              </a:rPr>
              <a:t> have a near-perfect correlation (~0.99), as expected</a:t>
            </a:r>
            <a:endParaRPr lang="en-US" dirty="0"/>
          </a:p>
        </p:txBody>
      </p:sp>
      <p:sp>
        <p:nvSpPr>
          <p:cNvPr id="8" name="Object 7"/>
          <p:cNvSpPr/>
          <p:nvPr/>
        </p:nvSpPr>
        <p:spPr>
          <a:xfrm>
            <a:off x="6143993" y="4185430"/>
            <a:ext cx="5566805" cy="0"/>
          </a:xfrm>
          <a:prstGeom prst="line">
            <a:avLst/>
          </a:prstGeom>
          <a:noFill/>
          <a:ln w="12700">
            <a:solidFill>
              <a:srgbClr val="000000">
                <a:alpha val="20000"/>
              </a:srgbClr>
            </a:solidFill>
            <a:prstDash val="solid"/>
            <a:miter lim="800000"/>
          </a:ln>
        </p:spPr>
      </p:sp>
      <p:sp>
        <p:nvSpPr>
          <p:cNvPr id="9" name="Object 8"/>
          <p:cNvSpPr/>
          <p:nvPr/>
        </p:nvSpPr>
        <p:spPr>
          <a:xfrm>
            <a:off x="5865696" y="4571809"/>
            <a:ext cx="6123485" cy="788473"/>
          </a:xfrm>
          <a:prstGeom prst="rect">
            <a:avLst/>
          </a:prstGeom>
          <a:noFill/>
        </p:spPr>
        <p:txBody>
          <a:bodyPr wrap="square" rtlCol="0" anchor="t" bIns="0" lIns="0" rIns="0" tIns="0"/>
          <a:lstStyle/>
          <a:p>
            <a:pPr algn="ctr">
              <a:lnSpc>
                <a:spcPts val="2070"/>
              </a:lnSpc>
              <a:spcBef>
                <a:spcPts val="1513"/>
              </a:spcBef>
              <a:buNone/>
            </a:pPr>
            <a:r>
              <a:rPr lang="en-US" b="1" sz="1458" spc="29" kern="0" dirty="0" smtClean="0">
                <a:solidFill>
                  <a:srgbClr val="000000">
                    <a:alpha val="80000"/>
                  </a:srgbClr>
                </a:solidFill>
                <a:latin typeface="Raleway" pitchFamily="34" charset="0"/>
                <a:ea typeface="Raleway" pitchFamily="34" charset="-122"/>
                <a:cs typeface="Raleway" pitchFamily="34" charset="-120"/>
              </a:rPr>
              <a:t>Assists (AST)</a:t>
            </a:r>
            <a:r>
              <a:rPr lang="en-US" sz="1458" spc="29" kern="0" dirty="0" smtClean="0">
                <a:solidFill>
                  <a:srgbClr val="000000">
                    <a:alpha val="80000"/>
                  </a:srgbClr>
                </a:solidFill>
                <a:latin typeface="Raleway" pitchFamily="34" charset="0"/>
                <a:ea typeface="Raleway" pitchFamily="34" charset="-122"/>
                <a:cs typeface="Raleway" pitchFamily="34" charset="-120"/>
              </a:rPr>
              <a:t> and </a:t>
            </a:r>
            <a:r>
              <a:rPr lang="en-US" b="1" sz="1458" spc="29" kern="0" dirty="0" smtClean="0">
                <a:solidFill>
                  <a:srgbClr val="000000">
                    <a:alpha val="80000"/>
                  </a:srgbClr>
                </a:solidFill>
                <a:latin typeface="Raleway" pitchFamily="34" charset="0"/>
                <a:ea typeface="Raleway" pitchFamily="34" charset="-122"/>
                <a:cs typeface="Raleway" pitchFamily="34" charset="-120"/>
              </a:rPr>
              <a:t>Points (PTS)</a:t>
            </a:r>
            <a:r>
              <a:rPr lang="en-US" sz="1458" spc="29" kern="0" dirty="0" smtClean="0">
                <a:solidFill>
                  <a:srgbClr val="000000">
                    <a:alpha val="80000"/>
                  </a:srgbClr>
                </a:solidFill>
                <a:latin typeface="Raleway" pitchFamily="34" charset="0"/>
                <a:ea typeface="Raleway" pitchFamily="34" charset="-122"/>
                <a:cs typeface="Raleway" pitchFamily="34" charset="-120"/>
              </a:rPr>
              <a:t> have a moderate positive correlation (~0.79), suggesting that players with more assists tend to score more points.</a:t>
            </a:r>
            <a:endParaRPr lang="en-US" dirty="0"/>
          </a:p>
        </p:txBody>
      </p:sp>
      <p:sp>
        <p:nvSpPr>
          <p:cNvPr id="10" name="Object 9"/>
          <p:cNvSpPr/>
          <p:nvPr/>
        </p:nvSpPr>
        <p:spPr>
          <a:xfrm>
            <a:off x="6143993" y="5547046"/>
            <a:ext cx="5566805" cy="0"/>
          </a:xfrm>
          <a:prstGeom prst="line">
            <a:avLst/>
          </a:prstGeom>
          <a:noFill/>
          <a:ln w="12700">
            <a:solidFill>
              <a:srgbClr val="000000">
                <a:alpha val="20000"/>
              </a:srgbClr>
            </a:solidFill>
            <a:prstDash val="solid"/>
            <a:miter lim="800000"/>
          </a:ln>
        </p:spPr>
      </p:sp>
      <p:sp>
        <p:nvSpPr>
          <p:cNvPr id="11" name="Object 10"/>
          <p:cNvSpPr/>
          <p:nvPr/>
        </p:nvSpPr>
        <p:spPr>
          <a:xfrm>
            <a:off x="5865696" y="5933425"/>
            <a:ext cx="6123485" cy="525649"/>
          </a:xfrm>
          <a:prstGeom prst="rect">
            <a:avLst/>
          </a:prstGeom>
          <a:noFill/>
        </p:spPr>
        <p:txBody>
          <a:bodyPr wrap="square" rtlCol="0" anchor="t" bIns="0" lIns="0" rIns="0" tIns="0"/>
          <a:lstStyle/>
          <a:p>
            <a:pPr algn="ctr">
              <a:lnSpc>
                <a:spcPts val="2070"/>
              </a:lnSpc>
              <a:spcBef>
                <a:spcPts val="1513"/>
              </a:spcBef>
              <a:buNone/>
            </a:pPr>
            <a:r>
              <a:rPr lang="en-US" b="1" sz="1458" spc="29" kern="0" dirty="0" smtClean="0">
                <a:solidFill>
                  <a:srgbClr val="000000">
                    <a:alpha val="80000"/>
                  </a:srgbClr>
                </a:solidFill>
                <a:latin typeface="Raleway" pitchFamily="34" charset="0"/>
                <a:ea typeface="Raleway" pitchFamily="34" charset="-122"/>
                <a:cs typeface="Raleway" pitchFamily="34" charset="-120"/>
              </a:rPr>
              <a:t>Minutes Played (MIN)</a:t>
            </a:r>
            <a:r>
              <a:rPr lang="en-US" sz="1458" spc="29" kern="0" dirty="0" smtClean="0">
                <a:solidFill>
                  <a:srgbClr val="000000">
                    <a:alpha val="80000"/>
                  </a:srgbClr>
                </a:solidFill>
                <a:latin typeface="Raleway" pitchFamily="34" charset="0"/>
                <a:ea typeface="Raleway" pitchFamily="34" charset="-122"/>
                <a:cs typeface="Raleway" pitchFamily="34" charset="-120"/>
              </a:rPr>
              <a:t> correlates strongly with several other performance metrics like points, rebounds, and assists.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4472"/>
            <a:ext cx="12188952" cy="431018"/>
          </a:xfrm>
          <a:prstGeom prst="rect">
            <a:avLst/>
          </a:prstGeom>
          <a:noFill/>
        </p:spPr>
        <p:txBody>
          <a:bodyPr wrap="square" rtlCol="0" anchor="t" bIns="0" lIns="0" rIns="0" tIns="0"/>
          <a:lstStyle/>
          <a:p>
            <a:pPr algn="l">
              <a:lnSpc>
                <a:spcPts val="3395"/>
              </a:lnSpc>
              <a:buNone/>
            </a:pPr>
            <a:r>
              <a:rPr lang="en-US" b="1" sz="3188" dirty="0" smtClean="0">
                <a:solidFill>
                  <a:srgbClr val="28282e"/>
                </a:solidFill>
                <a:latin typeface="Raleway" pitchFamily="34" charset="0"/>
                <a:ea typeface="Raleway" pitchFamily="34" charset="-122"/>
                <a:cs typeface="Raleway" pitchFamily="34" charset="-120"/>
              </a:rPr>
              <a:t>Correlation </a:t>
            </a:r>
            <a:endParaRPr lang="en-US" dirty="0"/>
          </a:p>
        </p:txBody>
      </p:sp>
      <p:sp>
        <p:nvSpPr>
          <p:cNvPr id="3" name="Object 2"/>
          <p:cNvSpPr/>
          <p:nvPr/>
        </p:nvSpPr>
        <p:spPr>
          <a:xfrm>
            <a:off x="476131" y="978449"/>
            <a:ext cx="12188952" cy="304248"/>
          </a:xfrm>
          <a:prstGeom prst="rect">
            <a:avLst/>
          </a:prstGeom>
          <a:noFill/>
        </p:spPr>
        <p:txBody>
          <a:bodyPr wrap="square" rtlCol="0" anchor="t" bIns="0" lIns="0" rIns="0" tIns="0"/>
          <a:lstStyle/>
          <a:p>
            <a:pPr algn="l">
              <a:lnSpc>
                <a:spcPts val="2396"/>
              </a:lnSpc>
              <a:spcBef>
                <a:spcPts val="1027"/>
              </a:spcBef>
              <a:buNone/>
            </a:pPr>
            <a:r>
              <a:rPr lang="en-US" b="1" sz="1688" spc="34" kern="0" dirty="0" smtClean="0">
                <a:solidFill>
                  <a:srgbClr val="000000">
                    <a:alpha val="80000"/>
                  </a:srgbClr>
                </a:solidFill>
                <a:latin typeface="Raleway" pitchFamily="34" charset="0"/>
                <a:ea typeface="Raleway" pitchFamily="34" charset="-122"/>
                <a:cs typeface="Raleway" pitchFamily="34" charset="-120"/>
              </a:rPr>
              <a:t>3-point field goals made and total points</a:t>
            </a:r>
            <a:endParaRPr lang="en-US" dirty="0"/>
          </a:p>
        </p:txBody>
      </p:sp>
      <p:sp>
        <p:nvSpPr>
          <p:cNvPr id="4" name="Object 3"/>
          <p:cNvSpPr/>
          <p:nvPr/>
        </p:nvSpPr>
        <p:spPr>
          <a:xfrm>
            <a:off x="476131" y="1685504"/>
            <a:ext cx="3682079" cy="4694651"/>
          </a:xfrm>
          <a:prstGeom prst="rect">
            <a:avLst/>
          </a:prstGeom>
          <a:solidFill>
            <a:srgbClr val="bdbdac"/>
          </a:solidFill>
          <a:ln w="25400">
            <a:solidFill>
              <a:srgbClr val="ffffff"/>
            </a:solidFill>
            <a:prstDash val="solid"/>
            <a:miter lim="800000"/>
          </a:ln>
        </p:spPr>
      </p:sp>
      <p:sp>
        <p:nvSpPr>
          <p:cNvPr id="5" name="Object 4"/>
          <p:cNvSpPr/>
          <p:nvPr/>
        </p:nvSpPr>
        <p:spPr>
          <a:xfrm>
            <a:off x="476131" y="1685504"/>
            <a:ext cx="3682079" cy="4694651"/>
          </a:xfrm>
          <a:prstGeom prst="rect">
            <a:avLst/>
          </a:prstGeom>
          <a:noFill/>
          <a:ln w="25400">
            <a:solidFill>
              <a:srgbClr val="ffffff"/>
            </a:solidFill>
            <a:prstDash val="solid"/>
            <a:miter lim="800000"/>
          </a:ln>
        </p:spPr>
      </p:sp>
      <p:sp>
        <p:nvSpPr>
          <p:cNvPr id="6" name="Object 5"/>
          <p:cNvSpPr/>
          <p:nvPr/>
        </p:nvSpPr>
        <p:spPr>
          <a:xfrm>
            <a:off x="761810" y="1934877"/>
            <a:ext cx="3406431" cy="1109861"/>
          </a:xfrm>
          <a:prstGeom prst="rect">
            <a:avLst/>
          </a:prstGeom>
          <a:noFill/>
        </p:spPr>
        <p:txBody>
          <a:bodyPr wrap="square" rtlCol="0" anchor="t" bIns="0" lIns="0" rIns="0" tIns="0"/>
          <a:lstStyle/>
          <a:p>
            <a:pPr algn="l">
              <a:lnSpc>
                <a:spcPts val="2186"/>
              </a:lnSpc>
              <a:buNone/>
            </a:pPr>
            <a:r>
              <a:rPr lang="en-US" b="1" sz="1924" dirty="0" smtClean="0">
                <a:solidFill>
                  <a:srgbClr val="28282e"/>
                </a:solidFill>
                <a:latin typeface="Raleway" pitchFamily="34" charset="0"/>
                <a:ea typeface="Raleway" pitchFamily="34" charset="-122"/>
                <a:cs typeface="Raleway" pitchFamily="34" charset="-120"/>
              </a:rPr>
              <a:t>There is a clear correlation between making 3-point field goals and scoring high points. </a:t>
            </a:r>
            <a:endParaRPr lang="en-US" dirty="0"/>
          </a:p>
        </p:txBody>
      </p:sp>
      <p:sp>
        <p:nvSpPr>
          <p:cNvPr id="7" name="Object 6"/>
          <p:cNvSpPr/>
          <p:nvPr/>
        </p:nvSpPr>
        <p:spPr>
          <a:xfrm>
            <a:off x="761811" y="3257927"/>
            <a:ext cx="3096754" cy="0"/>
          </a:xfrm>
          <a:prstGeom prst="line">
            <a:avLst/>
          </a:prstGeom>
          <a:noFill/>
          <a:ln w="12700">
            <a:solidFill>
              <a:srgbClr val="000000">
                <a:alpha val="20000"/>
              </a:srgbClr>
            </a:solidFill>
            <a:prstDash val="solid"/>
            <a:miter lim="800000"/>
          </a:ln>
        </p:spPr>
      </p:sp>
      <p:sp>
        <p:nvSpPr>
          <p:cNvPr id="8" name="Object 7"/>
          <p:cNvSpPr/>
          <p:nvPr/>
        </p:nvSpPr>
        <p:spPr>
          <a:xfrm>
            <a:off x="761810" y="3655257"/>
            <a:ext cx="3406431" cy="2497188"/>
          </a:xfrm>
          <a:prstGeom prst="rect">
            <a:avLst/>
          </a:prstGeom>
          <a:noFill/>
        </p:spPr>
        <p:txBody>
          <a:bodyPr wrap="square" rtlCol="0" anchor="t" bIns="0" lIns="0" rIns="0" tIns="0"/>
          <a:lstStyle/>
          <a:p>
            <a:pPr algn="l">
              <a:lnSpc>
                <a:spcPts val="2186"/>
              </a:lnSpc>
              <a:spcBef>
                <a:spcPts val="1597"/>
              </a:spcBef>
              <a:buNone/>
            </a:pPr>
            <a:r>
              <a:rPr lang="en-US" sz="1539" spc="31" kern="0" dirty="0" smtClean="0">
                <a:solidFill>
                  <a:srgbClr val="000000">
                    <a:alpha val="80000"/>
                  </a:srgbClr>
                </a:solidFill>
                <a:latin typeface="Raleway" pitchFamily="34" charset="0"/>
                <a:ea typeface="Raleway" pitchFamily="34" charset="-122"/>
                <a:cs typeface="Raleway" pitchFamily="34" charset="-120"/>
              </a:rPr>
              <a:t>However not all top scorers are necessarily the best 3-point shooters. Players like </a:t>
            </a:r>
            <a:r>
              <a:rPr lang="en-US" b="1" sz="1539" spc="31" kern="0" dirty="0" smtClean="0">
                <a:solidFill>
                  <a:srgbClr val="000000">
                    <a:alpha val="80000"/>
                  </a:srgbClr>
                </a:solidFill>
                <a:latin typeface="Raleway" pitchFamily="34" charset="0"/>
                <a:ea typeface="Raleway" pitchFamily="34" charset="-122"/>
                <a:cs typeface="Raleway" pitchFamily="34" charset="-120"/>
              </a:rPr>
              <a:t>Shai Gilgeous-Alexander</a:t>
            </a:r>
            <a:r>
              <a:rPr lang="en-US" sz="1539" spc="31" kern="0" dirty="0" smtClean="0">
                <a:solidFill>
                  <a:srgbClr val="000000">
                    <a:alpha val="80000"/>
                  </a:srgbClr>
                </a:solidFill>
                <a:latin typeface="Raleway" pitchFamily="34" charset="0"/>
                <a:ea typeface="Raleway" pitchFamily="34" charset="-122"/>
                <a:cs typeface="Raleway" pitchFamily="34" charset="-120"/>
              </a:rPr>
              <a:t> rely less on 3-pointers, while players like </a:t>
            </a:r>
            <a:r>
              <a:rPr lang="en-US" b="1" sz="1539" spc="31" kern="0" dirty="0" smtClean="0">
                <a:solidFill>
                  <a:srgbClr val="000000">
                    <a:alpha val="80000"/>
                  </a:srgbClr>
                </a:solidFill>
                <a:latin typeface="Raleway" pitchFamily="34" charset="0"/>
                <a:ea typeface="Raleway" pitchFamily="34" charset="-122"/>
                <a:cs typeface="Raleway" pitchFamily="34" charset="-120"/>
              </a:rPr>
              <a:t>Stephen Curry </a:t>
            </a:r>
            <a:r>
              <a:rPr lang="en-US" sz="1539" spc="31" kern="0" dirty="0" smtClean="0">
                <a:solidFill>
                  <a:srgbClr val="000000">
                    <a:alpha val="80000"/>
                  </a:srgbClr>
                </a:solidFill>
                <a:latin typeface="Raleway" pitchFamily="34" charset="0"/>
                <a:ea typeface="Raleway" pitchFamily="34" charset="-122"/>
                <a:cs typeface="Raleway" pitchFamily="34" charset="-120"/>
              </a:rPr>
              <a:t>and </a:t>
            </a:r>
            <a:r>
              <a:rPr lang="en-US" b="1" sz="1539" spc="31" kern="0" dirty="0" smtClean="0">
                <a:solidFill>
                  <a:srgbClr val="000000">
                    <a:alpha val="80000"/>
                  </a:srgbClr>
                </a:solidFill>
                <a:latin typeface="Raleway" pitchFamily="34" charset="0"/>
                <a:ea typeface="Raleway" pitchFamily="34" charset="-122"/>
                <a:cs typeface="Raleway" pitchFamily="34" charset="-120"/>
              </a:rPr>
              <a:t>James Harden</a:t>
            </a:r>
            <a:r>
              <a:rPr lang="en-US" sz="1539" spc="31" kern="0" dirty="0" smtClean="0">
                <a:solidFill>
                  <a:srgbClr val="000000">
                    <a:alpha val="80000"/>
                  </a:srgbClr>
                </a:solidFill>
                <a:latin typeface="Raleway" pitchFamily="34" charset="0"/>
                <a:ea typeface="Raleway" pitchFamily="34" charset="-122"/>
                <a:cs typeface="Raleway" pitchFamily="34" charset="-120"/>
              </a:rPr>
              <a:t> significantly contribute to their points through 3-pointers.</a:t>
            </a:r>
            <a:endParaRPr lang="en-US" dirty="0"/>
          </a:p>
        </p:txBody>
      </p:sp>
      <p:sp>
        <p:nvSpPr>
          <p:cNvPr id="9" name="Object 8"/>
          <p:cNvSpPr/>
          <p:nvPr/>
        </p:nvSpPr>
        <p:spPr>
          <a:xfrm>
            <a:off x="4253436" y="1685504"/>
            <a:ext cx="7459385" cy="4694651"/>
          </a:xfrm>
          <a:prstGeom prst="rect">
            <a:avLst/>
          </a:prstGeom>
          <a:noFill/>
          <a:ln w="25400">
            <a:solidFill>
              <a:srgbClr val="ffffff"/>
            </a:solidFill>
            <a:prstDash val="solid"/>
            <a:miter lim="800000"/>
          </a:ln>
        </p:spPr>
      </p:sp>
      <p:sp>
        <p:nvSpPr>
          <p:cNvPr id="10" name="Object 9"/>
          <p:cNvSpPr/>
          <p:nvPr/>
        </p:nvSpPr>
        <p:spPr>
          <a:xfrm>
            <a:off x="4272482" y="1704549"/>
            <a:ext cx="7421294" cy="4656561"/>
          </a:xfrm>
          <a:prstGeom prst="rect">
            <a:avLst/>
          </a:prstGeom>
          <a:solidFill>
            <a:srgbClr val="ffffff"/>
          </a:solidFill>
        </p:spPr>
      </p:sp>
      <p:pic>
        <p:nvPicPr>
          <p:cNvPr id="11" name="Object 10" descr="preencoded.png">    </p:cNvPr>
          <p:cNvPicPr>
            <a:picLocks noChangeAspect="1"/>
          </p:cNvPicPr>
          <p:nvPr/>
        </p:nvPicPr>
        <p:blipFill>
          <a:blip r:embed="rId1"/>
          <a:srcRect l="-870" r="-870" t="-2820" b="-2820"/>
          <a:stretch/>
        </p:blipFill>
        <p:spPr>
          <a:xfrm>
            <a:off x="4272482" y="1704549"/>
            <a:ext cx="7421294" cy="4656561"/>
          </a:xfrm>
          <a:prstGeom prst="rect">
            <a:avLst/>
          </a:prstGeom>
        </p:spPr>
      </p:pic>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Performance Analysis</dc:title>
  <dc:subject>NBA Player Performance Analysis</dc:subject>
  <dc:creator>Ian Sellers</dc:creator>
  <cp:lastModifiedBy>Ian Sellers</cp:lastModifiedBy>
  <cp:revision>1</cp:revision>
  <dcterms:created xsi:type="dcterms:W3CDTF">2024-09-08T01:29:50.799Z</dcterms:created>
  <dcterms:modified xsi:type="dcterms:W3CDTF">2024-09-08T01:29:50.799Z</dcterms:modified>
</cp:coreProperties>
</file>